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.xml" ContentType="application/vnd.openxmlformats-officedocument.drawingml.chartshapes+xml"/>
  <Override PartName="/ppt/charts/chart22.xml" ContentType="application/vnd.openxmlformats-officedocument.drawingml.chart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.xml" ContentType="application/vnd.openxmlformats-officedocument.themeOverr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heme/themeOverride2.xml" ContentType="application/vnd.openxmlformats-officedocument.themeOverr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theme/themeOverride3.xml" ContentType="application/vnd.openxmlformats-officedocument.themeOverr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4.xml" ContentType="application/vnd.openxmlformats-officedocument.drawingml.chartshapes+xml"/>
  <Override PartName="/ppt/charts/chart46.xml" ContentType="application/vnd.openxmlformats-officedocument.drawingml.chart+xml"/>
  <Override PartName="/ppt/drawings/drawing5.xml" ContentType="application/vnd.openxmlformats-officedocument.drawingml.chartshapes+xml"/>
  <Override PartName="/ppt/charts/chart47.xml" ContentType="application/vnd.openxmlformats-officedocument.drawingml.chart+xml"/>
  <Override PartName="/ppt/drawings/drawing6.xml" ContentType="application/vnd.openxmlformats-officedocument.drawingml.chartshapes+xml"/>
  <Override PartName="/ppt/charts/chart48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0" r:id="rId4"/>
    <p:sldId id="267" r:id="rId5"/>
    <p:sldId id="264" r:id="rId6"/>
    <p:sldId id="259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7" r:id="rId18"/>
    <p:sldId id="288" r:id="rId19"/>
    <p:sldId id="289" r:id="rId20"/>
    <p:sldId id="290" r:id="rId21"/>
    <p:sldId id="291" r:id="rId22"/>
    <p:sldId id="273" r:id="rId23"/>
    <p:sldId id="279" r:id="rId24"/>
    <p:sldId id="285" r:id="rId25"/>
    <p:sldId id="292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294" r:id="rId42"/>
    <p:sldId id="295" r:id="rId43"/>
    <p:sldId id="296" r:id="rId44"/>
    <p:sldId id="297" r:id="rId45"/>
    <p:sldId id="298" r:id="rId46"/>
    <p:sldId id="316" r:id="rId47"/>
    <p:sldId id="317" r:id="rId48"/>
    <p:sldId id="318" r:id="rId49"/>
    <p:sldId id="299" r:id="rId50"/>
    <p:sldId id="27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4D0"/>
    <a:srgbClr val="FF0066"/>
    <a:srgbClr val="FF66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67" autoAdjust="0"/>
    <p:restoredTop sz="94629" autoAdjust="0"/>
  </p:normalViewPr>
  <p:slideViewPr>
    <p:cSldViewPr>
      <p:cViewPr>
        <p:scale>
          <a:sx n="110" d="100"/>
          <a:sy n="110" d="100"/>
        </p:scale>
        <p:origin x="1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3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794D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ОКУСО «Солнцевский межрайонный центр социальной помощи семье и детям»</c:v>
                </c:pt>
                <c:pt idx="1">
                  <c:v>ОКУСОНССО «Щигровский межрайонный центр социальной помощи семье и детям»</c:v>
                </c:pt>
                <c:pt idx="2">
                  <c:v>ОКУСОНССО «Железногорский межрайонный центр социальной помощи семье и детям»</c:v>
                </c:pt>
                <c:pt idx="3">
                  <c:v>ОКУСОНССО «Льговский межрайонный центр социальной помощи семье и детям»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13.93</c:v>
                </c:pt>
                <c:pt idx="1">
                  <c:v>13.96</c:v>
                </c:pt>
                <c:pt idx="2">
                  <c:v>13.94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492608"/>
        <c:axId val="37494144"/>
        <c:axId val="0"/>
      </c:bar3DChart>
      <c:catAx>
        <c:axId val="37492608"/>
        <c:scaling>
          <c:orientation val="minMax"/>
        </c:scaling>
        <c:delete val="0"/>
        <c:axPos val="l"/>
        <c:majorTickMark val="out"/>
        <c:minorTickMark val="none"/>
        <c:tickLblPos val="nextTo"/>
        <c:crossAx val="37494144"/>
        <c:crosses val="autoZero"/>
        <c:auto val="1"/>
        <c:lblAlgn val="ctr"/>
        <c:lblOffset val="100"/>
        <c:noMultiLvlLbl val="0"/>
      </c:catAx>
      <c:valAx>
        <c:axId val="37494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492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Лист1!$A$9:$A$10</c:f>
              <c:strCache>
                <c:ptCount val="2"/>
                <c:pt idx="0">
                  <c:v>ОКУСОНССО«Курский областной социально-реабилитационный центр для несовершеннолетних»</c:v>
                </c:pt>
                <c:pt idx="1">
                  <c:v>ОКУСО «Черемисиновский социально-реабилитационный центр для несовершеннолетних</c:v>
                </c:pt>
              </c:strCache>
            </c:strRef>
          </c:cat>
          <c:val>
            <c:numRef>
              <c:f>Лист1!$G$9:$G$10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446848"/>
        <c:axId val="44462080"/>
        <c:axId val="0"/>
      </c:bar3DChart>
      <c:catAx>
        <c:axId val="444468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4462080"/>
        <c:crosses val="autoZero"/>
        <c:auto val="1"/>
        <c:lblAlgn val="ctr"/>
        <c:lblOffset val="100"/>
        <c:noMultiLvlLbl val="0"/>
      </c:catAx>
      <c:valAx>
        <c:axId val="444620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44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Лист1!$A$14:$A$15</c:f>
              <c:strCache>
                <c:ptCount val="2"/>
                <c:pt idx="0">
                  <c:v>ОКУСО «Охочевский  социальный приют для детей и подростков»</c:v>
                </c:pt>
                <c:pt idx="1">
                  <c:v>ОКУСОН «Курский областной социальный приют для детей и подростков»</c:v>
                </c:pt>
              </c:strCache>
            </c:strRef>
          </c:cat>
          <c:val>
            <c:numRef>
              <c:f>Лист1!$C$14:$C$15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954688"/>
        <c:axId val="37183488"/>
        <c:axId val="0"/>
      </c:bar3DChart>
      <c:catAx>
        <c:axId val="359546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37183488"/>
        <c:crosses val="autoZero"/>
        <c:auto val="1"/>
        <c:lblAlgn val="ctr"/>
        <c:lblOffset val="100"/>
        <c:noMultiLvlLbl val="0"/>
      </c:catAx>
      <c:valAx>
        <c:axId val="37183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5954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Лист1!$A$14:$A$15</c:f>
              <c:strCache>
                <c:ptCount val="2"/>
                <c:pt idx="0">
                  <c:v>ОКУСО «Охочевский  социальный приют для детей и подростков»</c:v>
                </c:pt>
                <c:pt idx="1">
                  <c:v>ОКУСОН «Курский областной социальный приют для детей и подростков»</c:v>
                </c:pt>
              </c:strCache>
            </c:strRef>
          </c:cat>
          <c:val>
            <c:numRef>
              <c:f>Лист1!$D$14:$D$15</c:f>
              <c:numCache>
                <c:formatCode>General</c:formatCode>
                <c:ptCount val="2"/>
                <c:pt idx="0">
                  <c:v>2.2799999999999998</c:v>
                </c:pt>
                <c:pt idx="1">
                  <c:v>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727616"/>
        <c:axId val="35754368"/>
        <c:axId val="0"/>
      </c:bar3DChart>
      <c:catAx>
        <c:axId val="35727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35754368"/>
        <c:crosses val="autoZero"/>
        <c:auto val="1"/>
        <c:lblAlgn val="ctr"/>
        <c:lblOffset val="100"/>
        <c:noMultiLvlLbl val="0"/>
      </c:catAx>
      <c:valAx>
        <c:axId val="35754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5727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Лист1!$A$14:$A$15</c:f>
              <c:strCache>
                <c:ptCount val="2"/>
                <c:pt idx="0">
                  <c:v>ОКУСО «Охочевский  социальный приют для детей и подростков»</c:v>
                </c:pt>
                <c:pt idx="1">
                  <c:v>ОКУСОН «Курский областной социальный приют для детей и подростков»</c:v>
                </c:pt>
              </c:strCache>
            </c:strRef>
          </c:cat>
          <c:val>
            <c:numRef>
              <c:f>Лист1!$E$14:$E$15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6999168"/>
        <c:axId val="37001472"/>
        <c:axId val="0"/>
      </c:bar3DChart>
      <c:catAx>
        <c:axId val="36999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37001472"/>
        <c:crosses val="autoZero"/>
        <c:auto val="1"/>
        <c:lblAlgn val="ctr"/>
        <c:lblOffset val="100"/>
        <c:noMultiLvlLbl val="0"/>
      </c:catAx>
      <c:valAx>
        <c:axId val="37001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999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Лист1!$A$14:$A$15</c:f>
              <c:strCache>
                <c:ptCount val="2"/>
                <c:pt idx="0">
                  <c:v>ОКУСО «Охочевский  социальный приют для детей и подростков»</c:v>
                </c:pt>
                <c:pt idx="1">
                  <c:v>ОКУСОН «Курский областной социальный приют для детей и подростков»</c:v>
                </c:pt>
              </c:strCache>
            </c:strRef>
          </c:cat>
          <c:val>
            <c:numRef>
              <c:f>Лист1!$F$14:$F$15</c:f>
              <c:numCache>
                <c:formatCode>General</c:formatCode>
                <c:ptCount val="2"/>
                <c:pt idx="0">
                  <c:v>2.5499999999999998</c:v>
                </c:pt>
                <c:pt idx="1">
                  <c:v>2.3199999999999998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178368"/>
        <c:axId val="37250944"/>
        <c:axId val="0"/>
      </c:bar3DChart>
      <c:catAx>
        <c:axId val="37178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37250944"/>
        <c:crosses val="autoZero"/>
        <c:auto val="1"/>
        <c:lblAlgn val="ctr"/>
        <c:lblOffset val="100"/>
        <c:noMultiLvlLbl val="0"/>
      </c:catAx>
      <c:valAx>
        <c:axId val="37250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17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Лист1!$A$14:$A$15</c:f>
              <c:strCache>
                <c:ptCount val="2"/>
                <c:pt idx="0">
                  <c:v>ОКУСО «Охочевский  социальный приют для детей и подростков»</c:v>
                </c:pt>
                <c:pt idx="1">
                  <c:v>ОКУСОН «Курский областной социальный приют для детей и подростков»</c:v>
                </c:pt>
              </c:strCache>
            </c:strRef>
          </c:cat>
          <c:val>
            <c:numRef>
              <c:f>Лист1!$G$14:$G$15</c:f>
              <c:numCache>
                <c:formatCode>General</c:formatCode>
                <c:ptCount val="2"/>
                <c:pt idx="0">
                  <c:v>3.8725000000000001</c:v>
                </c:pt>
                <c:pt idx="1">
                  <c:v>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362688"/>
        <c:axId val="37366016"/>
        <c:axId val="0"/>
      </c:bar3DChart>
      <c:catAx>
        <c:axId val="373626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37366016"/>
        <c:crosses val="autoZero"/>
        <c:auto val="1"/>
        <c:lblAlgn val="ctr"/>
        <c:lblOffset val="100"/>
        <c:noMultiLvlLbl val="0"/>
      </c:catAx>
      <c:valAx>
        <c:axId val="37366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362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</c:f>
              <c:strCache>
                <c:ptCount val="1"/>
                <c:pt idx="0">
                  <c:v>КУСО «Курский социальный профессионально-реабилитационный центр»</c:v>
                </c:pt>
              </c:strCache>
            </c:strRef>
          </c:cat>
          <c:val>
            <c:numRef>
              <c:f>Лист1!$C$19</c:f>
              <c:numCache>
                <c:formatCode>General</c:formatCode>
                <c:ptCount val="1"/>
                <c:pt idx="0">
                  <c:v>13.43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059840"/>
        <c:axId val="41091456"/>
        <c:axId val="0"/>
      </c:bar3DChart>
      <c:catAx>
        <c:axId val="410598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1091456"/>
        <c:crosses val="autoZero"/>
        <c:auto val="1"/>
        <c:lblAlgn val="ctr"/>
        <c:lblOffset val="100"/>
        <c:noMultiLvlLbl val="0"/>
      </c:catAx>
      <c:valAx>
        <c:axId val="41091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1059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</c:f>
              <c:strCache>
                <c:ptCount val="1"/>
                <c:pt idx="0">
                  <c:v>КУСО «Курский социальный профессионально-реабилитационный центр»</c:v>
                </c:pt>
              </c:strCache>
            </c:strRef>
          </c:cat>
          <c:val>
            <c:numRef>
              <c:f>Лист1!$D$19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130624"/>
        <c:axId val="41140992"/>
        <c:axId val="0"/>
      </c:bar3DChart>
      <c:catAx>
        <c:axId val="411306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1140992"/>
        <c:crosses val="autoZero"/>
        <c:auto val="1"/>
        <c:lblAlgn val="ctr"/>
        <c:lblOffset val="100"/>
        <c:noMultiLvlLbl val="0"/>
      </c:catAx>
      <c:valAx>
        <c:axId val="41140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1130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</c:f>
              <c:strCache>
                <c:ptCount val="1"/>
                <c:pt idx="0">
                  <c:v>КУСО «Курский социальный профессионально-реабилитационный центр»</c:v>
                </c:pt>
              </c:strCache>
            </c:strRef>
          </c:cat>
          <c:val>
            <c:numRef>
              <c:f>Лист1!$E$19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322368"/>
        <c:axId val="41403136"/>
        <c:axId val="0"/>
      </c:bar3DChart>
      <c:catAx>
        <c:axId val="41322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1403136"/>
        <c:crosses val="autoZero"/>
        <c:auto val="1"/>
        <c:lblAlgn val="ctr"/>
        <c:lblOffset val="100"/>
        <c:noMultiLvlLbl val="0"/>
      </c:catAx>
      <c:valAx>
        <c:axId val="414031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1322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</c:f>
              <c:strCache>
                <c:ptCount val="1"/>
                <c:pt idx="0">
                  <c:v>КУСО «Курский социальный профессионально-реабилитационный центр»</c:v>
                </c:pt>
              </c:strCache>
            </c:strRef>
          </c:cat>
          <c:val>
            <c:numRef>
              <c:f>Лист1!$F$19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461632"/>
        <c:axId val="43474304"/>
        <c:axId val="0"/>
      </c:bar3DChart>
      <c:catAx>
        <c:axId val="434616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3474304"/>
        <c:crosses val="autoZero"/>
        <c:auto val="1"/>
        <c:lblAlgn val="ctr"/>
        <c:lblOffset val="100"/>
        <c:noMultiLvlLbl val="0"/>
      </c:catAx>
      <c:valAx>
        <c:axId val="434743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461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794D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ОКУСО «Солнцевский межрайонный центр социальной помощи семье и детям»</c:v>
                </c:pt>
                <c:pt idx="1">
                  <c:v>ОКУСОНССО «Щигровский межрайонный центр социальной помощи семье и детям»</c:v>
                </c:pt>
                <c:pt idx="2">
                  <c:v>ОКУСОНССО «Железногорский межрайонный центр социальной помощи семье и детям»</c:v>
                </c:pt>
                <c:pt idx="3">
                  <c:v>ОКУСОНССО «Льговский межрайонный центр социальной помощи семье и детям»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2.42</c:v>
                </c:pt>
                <c:pt idx="1">
                  <c:v>2.5</c:v>
                </c:pt>
                <c:pt idx="2">
                  <c:v>2.4700000000000002</c:v>
                </c:pt>
                <c:pt idx="3">
                  <c:v>2.4500000000000002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956992"/>
        <c:axId val="36041472"/>
        <c:axId val="0"/>
      </c:bar3DChart>
      <c:catAx>
        <c:axId val="35956992"/>
        <c:scaling>
          <c:orientation val="minMax"/>
        </c:scaling>
        <c:delete val="0"/>
        <c:axPos val="l"/>
        <c:majorTickMark val="out"/>
        <c:minorTickMark val="none"/>
        <c:tickLblPos val="nextTo"/>
        <c:crossAx val="36041472"/>
        <c:crosses val="autoZero"/>
        <c:auto val="1"/>
        <c:lblAlgn val="ctr"/>
        <c:lblOffset val="100"/>
        <c:noMultiLvlLbl val="0"/>
      </c:catAx>
      <c:valAx>
        <c:axId val="36041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5956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</c:f>
              <c:strCache>
                <c:ptCount val="1"/>
                <c:pt idx="0">
                  <c:v>КУСО «Курский социальный профессионально-реабилитационный центр»</c:v>
                </c:pt>
              </c:strCache>
            </c:strRef>
          </c:cat>
          <c:val>
            <c:numRef>
              <c:f>Лист1!$G$19</c:f>
              <c:numCache>
                <c:formatCode>General</c:formatCode>
                <c:ptCount val="1"/>
                <c:pt idx="0">
                  <c:v>3.9649999999999999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219392"/>
        <c:axId val="40220928"/>
        <c:axId val="0"/>
      </c:bar3DChart>
      <c:catAx>
        <c:axId val="402193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0220928"/>
        <c:crosses val="autoZero"/>
        <c:auto val="1"/>
        <c:lblAlgn val="ctr"/>
        <c:lblOffset val="100"/>
        <c:noMultiLvlLbl val="0"/>
      </c:catAx>
      <c:valAx>
        <c:axId val="402209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0219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794D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ОКУСОНССО «Льговский межрайонный центр социальной помощи семье и детям»</c:v>
                </c:pt>
                <c:pt idx="1">
                  <c:v>ОКУСОНССО «Железногорский межрайонный центр социальной помощи семье и детям»</c:v>
                </c:pt>
                <c:pt idx="2">
                  <c:v>ОКУСО «Солнцевский межрайонный центр социальной помощи семье и детям»</c:v>
                </c:pt>
                <c:pt idx="3">
                  <c:v>ОКУСОНССО «Щигровский межрайонный центр социальной помощи семье и детям»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24.23</c:v>
                </c:pt>
                <c:pt idx="1">
                  <c:v>25.26</c:v>
                </c:pt>
                <c:pt idx="2">
                  <c:v>25.3</c:v>
                </c:pt>
                <c:pt idx="3">
                  <c:v>25.3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764096"/>
        <c:axId val="33766016"/>
        <c:axId val="0"/>
      </c:bar3DChart>
      <c:catAx>
        <c:axId val="33764096"/>
        <c:scaling>
          <c:orientation val="minMax"/>
        </c:scaling>
        <c:delete val="0"/>
        <c:axPos val="l"/>
        <c:majorTickMark val="out"/>
        <c:minorTickMark val="none"/>
        <c:tickLblPos val="nextTo"/>
        <c:crossAx val="33766016"/>
        <c:crosses val="autoZero"/>
        <c:auto val="1"/>
        <c:lblAlgn val="ctr"/>
        <c:lblOffset val="100"/>
        <c:noMultiLvlLbl val="0"/>
      </c:catAx>
      <c:valAx>
        <c:axId val="33766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3764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589567398495787"/>
          <c:y val="2.2527276629635606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Лист1!$A$9:$A$10</c:f>
              <c:strCache>
                <c:ptCount val="2"/>
                <c:pt idx="0">
                  <c:v>ОКУСО «Черемисиновский социально-реабилитационный центр для несовершеннолетних</c:v>
                </c:pt>
                <c:pt idx="1">
                  <c:v>ОКУСОНССО«Курский областной социально-реабилитационный центр для несовершеннолетних»</c:v>
                </c:pt>
              </c:strCache>
            </c:strRef>
          </c:cat>
          <c:val>
            <c:numRef>
              <c:f>Лист1!$B$9:$B$10</c:f>
              <c:numCache>
                <c:formatCode>General</c:formatCode>
                <c:ptCount val="2"/>
                <c:pt idx="0">
                  <c:v>21.1</c:v>
                </c:pt>
                <c:pt idx="1">
                  <c:v>25.38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009280"/>
        <c:axId val="39894016"/>
        <c:axId val="0"/>
      </c:bar3DChart>
      <c:catAx>
        <c:axId val="390092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39894016"/>
        <c:crosses val="autoZero"/>
        <c:auto val="1"/>
        <c:lblAlgn val="ctr"/>
        <c:lblOffset val="100"/>
        <c:noMultiLvlLbl val="0"/>
      </c:catAx>
      <c:valAx>
        <c:axId val="39894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009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Лист1!$A$14:$A$15</c:f>
              <c:strCache>
                <c:ptCount val="2"/>
                <c:pt idx="0">
                  <c:v>ОКУСОН «Курский областной социальный приют для детей и подростков»</c:v>
                </c:pt>
                <c:pt idx="1">
                  <c:v>ОКУСО «Охочевский  социальный приют для детей и подростков»</c:v>
                </c:pt>
              </c:strCache>
            </c:strRef>
          </c:cat>
          <c:val>
            <c:numRef>
              <c:f>Лист1!$B$14:$B$15</c:f>
              <c:numCache>
                <c:formatCode>General</c:formatCode>
                <c:ptCount val="2"/>
                <c:pt idx="0">
                  <c:v>24.62</c:v>
                </c:pt>
                <c:pt idx="1">
                  <c:v>24.7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459328"/>
        <c:axId val="43460864"/>
        <c:axId val="0"/>
      </c:bar3DChart>
      <c:catAx>
        <c:axId val="43459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3460864"/>
        <c:crosses val="autoZero"/>
        <c:auto val="1"/>
        <c:lblAlgn val="ctr"/>
        <c:lblOffset val="100"/>
        <c:noMultiLvlLbl val="0"/>
      </c:catAx>
      <c:valAx>
        <c:axId val="43460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45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</c:f>
              <c:strCache>
                <c:ptCount val="1"/>
                <c:pt idx="0">
                  <c:v>КУСО «Курский социальный профессионально-реабилитационный центр»</c:v>
                </c:pt>
              </c:strCache>
            </c:strRef>
          </c:cat>
          <c:val>
            <c:numRef>
              <c:f>Лист1!$B$19</c:f>
              <c:numCache>
                <c:formatCode>General</c:formatCode>
                <c:ptCount val="1"/>
                <c:pt idx="0">
                  <c:v>24.89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387904"/>
        <c:axId val="41389440"/>
        <c:axId val="0"/>
      </c:bar3DChart>
      <c:catAx>
        <c:axId val="41387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1389440"/>
        <c:crosses val="autoZero"/>
        <c:auto val="1"/>
        <c:lblAlgn val="ctr"/>
        <c:lblOffset val="100"/>
        <c:noMultiLvlLbl val="0"/>
      </c:catAx>
      <c:valAx>
        <c:axId val="41389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1387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Лист1!$A$41:$A$49</c:f>
              <c:strCache>
                <c:ptCount val="9"/>
                <c:pt idx="0">
                  <c:v>ОБУСО «Комплексный центр социального обслуживания населения  Обоянского района Курской области»</c:v>
                </c:pt>
                <c:pt idx="1">
                  <c:v>ОБУСО «Щигровский межрайонный комплексный центр социального обслуживания Курской области» (зона обслуживания – г. Щигры, Щигровсий и Черемисиновский районы)</c:v>
                </c:pt>
                <c:pt idx="2">
                  <c:v>ОБУСО "Комплексный центр социального обслуживания населения  Суджанского района Курской области"</c:v>
                </c:pt>
                <c:pt idx="3">
                  <c:v>ОБУСО « Комплексный центр социального обслуживания населения  Солнцевского района Курской области»</c:v>
                </c:pt>
                <c:pt idx="4">
                  <c:v>ОБУСО " Комплексный центр социального обслуживания населения  Золотухинского района Курской области"</c:v>
                </c:pt>
                <c:pt idx="5">
                  <c:v>ОБУСО "Комплексный центр социального обслуживания населения  Тимского района Курской области"</c:v>
                </c:pt>
                <c:pt idx="6">
                  <c:v>ОБУСО «Комплексный центр социального обслуживания населения города Железногорска Курской области»</c:v>
                </c:pt>
                <c:pt idx="7">
                  <c:v>ОБУСО " Комплексный центр социального обслуживания населения  Курского района Курской области"</c:v>
                </c:pt>
                <c:pt idx="8">
                  <c:v>ОБУСО "Центр социального обслуживания "Участие" города Курска Курской области " </c:v>
                </c:pt>
              </c:strCache>
            </c:strRef>
          </c:cat>
          <c:val>
            <c:numRef>
              <c:f>Лист1!$C$41:$C$49</c:f>
              <c:numCache>
                <c:formatCode>General</c:formatCode>
                <c:ptCount val="9"/>
                <c:pt idx="0">
                  <c:v>13.73</c:v>
                </c:pt>
                <c:pt idx="1">
                  <c:v>13.94</c:v>
                </c:pt>
                <c:pt idx="2">
                  <c:v>13.92</c:v>
                </c:pt>
                <c:pt idx="3">
                  <c:v>13.89</c:v>
                </c:pt>
                <c:pt idx="4">
                  <c:v>13.98</c:v>
                </c:pt>
                <c:pt idx="5">
                  <c:v>13.94</c:v>
                </c:pt>
                <c:pt idx="6">
                  <c:v>13.94</c:v>
                </c:pt>
                <c:pt idx="7">
                  <c:v>14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772736"/>
        <c:axId val="106869120"/>
        <c:axId val="0"/>
      </c:bar3DChart>
      <c:catAx>
        <c:axId val="1047727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06869120"/>
        <c:crosses val="autoZero"/>
        <c:auto val="1"/>
        <c:lblAlgn val="ctr"/>
        <c:lblOffset val="100"/>
        <c:noMultiLvlLbl val="0"/>
      </c:catAx>
      <c:valAx>
        <c:axId val="106869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477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Лист1!$A$32:$A$40</c:f>
              <c:strCache>
                <c:ptCount val="9"/>
                <c:pt idx="0">
                  <c:v>ОБУСО "Комплексный центр социального обслуживания населения  Фатежского района Курской области"  </c:v>
                </c:pt>
                <c:pt idx="1">
                  <c:v>ОБУСО "Комплексный центр социального обслуживания населения  Октябрьского района Курской области"</c:v>
                </c:pt>
                <c:pt idx="2">
                  <c:v>ОБУСО " Комплексный центр социального обслуживания населения  Кореневского района Курской области"    </c:v>
                </c:pt>
                <c:pt idx="3">
                  <c:v>ОБУСО "Комплексный центр социального обслуживания населения  Касторенского района Курской области"</c:v>
                </c:pt>
                <c:pt idx="4">
                  <c:v>ОБУСО " Комплексный центр социального обслуживания населения  Горшеченского района Курской области"   </c:v>
                </c:pt>
                <c:pt idx="5">
                  <c:v>ОБУСО  Комплексный центр социального обслуживания населения  Мантуровского района Курской области"</c:v>
                </c:pt>
                <c:pt idx="6">
                  <c:v>ОБУСО «Рыльский межрайонный комплексный центр социального обслуживания населения Курской области» (зона обслуживания – Рыльский и Хомутовский районы)        </c:v>
                </c:pt>
                <c:pt idx="7">
                  <c:v>ОБУСО "Железногорский межрайонный комплексный центр социального обслуживания населения  Курской области" (зона обслуживания – Железногорский и Дмитриевский районы)</c:v>
                </c:pt>
                <c:pt idx="8">
                  <c:v>ОБУСО "Комплексный центр социального обслуживания населения  Советского района Курской области"         </c:v>
                </c:pt>
              </c:strCache>
            </c:strRef>
          </c:cat>
          <c:val>
            <c:numRef>
              <c:f>Лист1!$C$32:$C$40</c:f>
              <c:numCache>
                <c:formatCode>General</c:formatCode>
                <c:ptCount val="9"/>
                <c:pt idx="0">
                  <c:v>13.99</c:v>
                </c:pt>
                <c:pt idx="1">
                  <c:v>13</c:v>
                </c:pt>
                <c:pt idx="2">
                  <c:v>13.88</c:v>
                </c:pt>
                <c:pt idx="3">
                  <c:v>13.71</c:v>
                </c:pt>
                <c:pt idx="4">
                  <c:v>13.87</c:v>
                </c:pt>
                <c:pt idx="5">
                  <c:v>13.97</c:v>
                </c:pt>
                <c:pt idx="6">
                  <c:v>13.8</c:v>
                </c:pt>
                <c:pt idx="7">
                  <c:v>13.83</c:v>
                </c:pt>
                <c:pt idx="8">
                  <c:v>13.89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3005312"/>
        <c:axId val="113007616"/>
        <c:axId val="0"/>
      </c:bar3DChart>
      <c:catAx>
        <c:axId val="113005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13007616"/>
        <c:crosses val="autoZero"/>
        <c:auto val="1"/>
        <c:lblAlgn val="ctr"/>
        <c:lblOffset val="100"/>
        <c:noMultiLvlLbl val="0"/>
      </c:catAx>
      <c:valAx>
        <c:axId val="113007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300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Лист1!$A$23:$A$31</c:f>
              <c:strCache>
                <c:ptCount val="9"/>
                <c:pt idx="0">
                  <c:v>ОБУСО " Комплексный центр социального обслуживания населения  Б-Солдатского района Курской области"  </c:v>
                </c:pt>
                <c:pt idx="1">
                  <c:v>ОБУСО "Комплексный центр социального обслуживания населения  Пристенского района Курской области"  </c:v>
                </c:pt>
                <c:pt idx="2">
                  <c:v>ОБУСО Комплексный центр социального обслуживания населения  "Курчатовского района и города Курчатова Курской области"</c:v>
                </c:pt>
                <c:pt idx="3">
                  <c:v>ОБУСО "Комплексный центр социального обслуживания населения  Конышевского района Курской области"    </c:v>
                </c:pt>
                <c:pt idx="4">
                  <c:v>ОБУСО «Комплексный центр социального обслуживания населения г. Льгова и Льговского района Курской области» </c:v>
                </c:pt>
                <c:pt idx="5">
                  <c:v>ОБУСО "Комплексный центр социального обслуживания населения  Медвенского района Курской области"    </c:v>
                </c:pt>
                <c:pt idx="6">
                  <c:v>ОБУСО "Комплексный центр социального обслуживания населения  Поныровского района Курской области"</c:v>
                </c:pt>
                <c:pt idx="7">
                  <c:v>ОБУСО " Комплексный центр социального обслуживания населения  Глушковского района Курской области"  </c:v>
                </c:pt>
                <c:pt idx="8">
                  <c:v>ОБУСО "Комплексный центр социального обслуживания населения  Беловского района Курской области"</c:v>
                </c:pt>
              </c:strCache>
            </c:strRef>
          </c:cat>
          <c:val>
            <c:numRef>
              <c:f>Лист1!$C$23:$C$31</c:f>
              <c:numCache>
                <c:formatCode>General</c:formatCode>
                <c:ptCount val="9"/>
                <c:pt idx="0">
                  <c:v>11.68</c:v>
                </c:pt>
                <c:pt idx="1">
                  <c:v>11.93</c:v>
                </c:pt>
                <c:pt idx="2">
                  <c:v>11.89</c:v>
                </c:pt>
                <c:pt idx="3">
                  <c:v>11.97</c:v>
                </c:pt>
                <c:pt idx="4">
                  <c:v>11.97</c:v>
                </c:pt>
                <c:pt idx="5">
                  <c:v>12</c:v>
                </c:pt>
                <c:pt idx="6">
                  <c:v>12.65</c:v>
                </c:pt>
                <c:pt idx="7">
                  <c:v>12.83</c:v>
                </c:pt>
                <c:pt idx="8">
                  <c:v>12.66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774272"/>
        <c:axId val="107061632"/>
        <c:axId val="0"/>
      </c:bar3DChart>
      <c:catAx>
        <c:axId val="1047742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07061632"/>
        <c:crosses val="autoZero"/>
        <c:auto val="1"/>
        <c:lblAlgn val="ctr"/>
        <c:lblOffset val="100"/>
        <c:noMultiLvlLbl val="0"/>
      </c:catAx>
      <c:valAx>
        <c:axId val="107061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4774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Лист1!$A$41:$A$49</c:f>
              <c:strCache>
                <c:ptCount val="9"/>
                <c:pt idx="0">
                  <c:v>ОБУСО «Комплексный центр социального обслуживания населения  Обоянского района Курской области»</c:v>
                </c:pt>
                <c:pt idx="1">
                  <c:v>ОБУСО «Щигровский межрайонный комплексный центр социального обслуживания Курской области» (зона обслуживания – г. Щигры, Щигровсий и Черемисиновский районы)</c:v>
                </c:pt>
                <c:pt idx="2">
                  <c:v>ОБУСО "Комплексный центр социального обслуживания населения  Суджанского района Курской области"</c:v>
                </c:pt>
                <c:pt idx="3">
                  <c:v>ОБУСО « Комплексный центр социального обслуживания населения  Солнцевского района Курской области»</c:v>
                </c:pt>
                <c:pt idx="4">
                  <c:v>ОБУСО " Комплексный центр социального обслуживания населения  Золотухинского района Курской области"</c:v>
                </c:pt>
                <c:pt idx="5">
                  <c:v>ОБУСО "Комплексный центр социального обслуживания населения  Тимского района Курской области"</c:v>
                </c:pt>
                <c:pt idx="6">
                  <c:v>ОБУСО «Комплексный центр социального обслуживания населения города Железногорска Курской области»</c:v>
                </c:pt>
                <c:pt idx="7">
                  <c:v>ОБУСО " Комплексный центр социального обслуживания населения  Курского района Курской области"</c:v>
                </c:pt>
                <c:pt idx="8">
                  <c:v>ОБУСО "Центр социального обслуживания "Участие" города Курска Курской области " </c:v>
                </c:pt>
              </c:strCache>
            </c:strRef>
          </c:cat>
          <c:val>
            <c:numRef>
              <c:f>Лист1!$D$41:$D$49</c:f>
              <c:numCache>
                <c:formatCode>General</c:formatCode>
                <c:ptCount val="9"/>
                <c:pt idx="0">
                  <c:v>1.94</c:v>
                </c:pt>
                <c:pt idx="1">
                  <c:v>1.88</c:v>
                </c:pt>
                <c:pt idx="2">
                  <c:v>1.96</c:v>
                </c:pt>
                <c:pt idx="3">
                  <c:v>2</c:v>
                </c:pt>
                <c:pt idx="4">
                  <c:v>1.96</c:v>
                </c:pt>
                <c:pt idx="5">
                  <c:v>1.95</c:v>
                </c:pt>
                <c:pt idx="6">
                  <c:v>1.96</c:v>
                </c:pt>
                <c:pt idx="7">
                  <c:v>1.95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8998272"/>
        <c:axId val="103854848"/>
        <c:axId val="0"/>
      </c:bar3DChart>
      <c:catAx>
        <c:axId val="889982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03854848"/>
        <c:crosses val="autoZero"/>
        <c:auto val="1"/>
        <c:lblAlgn val="ctr"/>
        <c:lblOffset val="100"/>
        <c:noMultiLvlLbl val="0"/>
      </c:catAx>
      <c:valAx>
        <c:axId val="103854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8998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Лист1!$A$32:$A$40</c:f>
              <c:strCache>
                <c:ptCount val="9"/>
                <c:pt idx="0">
                  <c:v>ОБУСО "Комплексный центр социального обслуживания населения  Фатежского района Курской области"  </c:v>
                </c:pt>
                <c:pt idx="1">
                  <c:v>ОБУСО "Комплексный центр социального обслуживания населения  Октябрьского района Курской области"</c:v>
                </c:pt>
                <c:pt idx="2">
                  <c:v>ОБУСО " Комплексный центр социального обслуживания населения  Кореневского района Курской области"    </c:v>
                </c:pt>
                <c:pt idx="3">
                  <c:v>ОБУСО "Комплексный центр социального обслуживания населения  Касторенского района Курской области"</c:v>
                </c:pt>
                <c:pt idx="4">
                  <c:v>ОБУСО " Комплексный центр социального обслуживания населения  Горшеченского района Курской области"   </c:v>
                </c:pt>
                <c:pt idx="5">
                  <c:v>ОБУСО  Комплексный центр социального обслуживания населения  Мантуровского района Курской области"</c:v>
                </c:pt>
                <c:pt idx="6">
                  <c:v>ОБУСО «Рыльский межрайонный комплексный центр социального обслуживания населения Курской области» (зона обслуживания – Рыльский и Хомутовский районы)        </c:v>
                </c:pt>
                <c:pt idx="7">
                  <c:v>ОБУСО "Железногорский межрайонный комплексный центр социального обслуживания населения  Курской области" (зона обслуживания – Железногорский и Дмитриевский районы)</c:v>
                </c:pt>
                <c:pt idx="8">
                  <c:v>ОБУСО "Комплексный центр социального обслуживания населения  Советского района Курской области"         </c:v>
                </c:pt>
              </c:strCache>
            </c:strRef>
          </c:cat>
          <c:val>
            <c:numRef>
              <c:f>Лист1!$D$32:$D$40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1.88</c:v>
                </c:pt>
                <c:pt idx="3">
                  <c:v>1.67</c:v>
                </c:pt>
                <c:pt idx="4">
                  <c:v>1.66</c:v>
                </c:pt>
                <c:pt idx="5">
                  <c:v>1.82</c:v>
                </c:pt>
                <c:pt idx="6">
                  <c:v>1.88</c:v>
                </c:pt>
                <c:pt idx="7">
                  <c:v>1.9</c:v>
                </c:pt>
                <c:pt idx="8">
                  <c:v>1.82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8397312"/>
        <c:axId val="88398848"/>
        <c:axId val="0"/>
      </c:bar3DChart>
      <c:catAx>
        <c:axId val="88397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88398848"/>
        <c:crosses val="autoZero"/>
        <c:auto val="1"/>
        <c:lblAlgn val="ctr"/>
        <c:lblOffset val="100"/>
        <c:noMultiLvlLbl val="0"/>
      </c:catAx>
      <c:valAx>
        <c:axId val="88398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8397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794D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ОКУСО «Солнцевский межрайонный центр социальной помощи семье и детям»</c:v>
                </c:pt>
                <c:pt idx="1">
                  <c:v>ОКУСОНССО «Щигровский межрайонный центр социальной помощи семье и детям»</c:v>
                </c:pt>
                <c:pt idx="2">
                  <c:v>ОКУСОНССО «Железногорский межрайонный центр социальной помощи семье и детям»</c:v>
                </c:pt>
                <c:pt idx="3">
                  <c:v>ОКУСОНССО «Льговский межрайонный центр социальной помощи семье и детям»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545152"/>
        <c:axId val="36992128"/>
        <c:axId val="0"/>
      </c:bar3DChart>
      <c:catAx>
        <c:axId val="4545152"/>
        <c:scaling>
          <c:orientation val="minMax"/>
        </c:scaling>
        <c:delete val="0"/>
        <c:axPos val="l"/>
        <c:majorTickMark val="out"/>
        <c:minorTickMark val="none"/>
        <c:tickLblPos val="nextTo"/>
        <c:crossAx val="36992128"/>
        <c:crosses val="autoZero"/>
        <c:auto val="1"/>
        <c:lblAlgn val="ctr"/>
        <c:lblOffset val="100"/>
        <c:noMultiLvlLbl val="0"/>
      </c:catAx>
      <c:valAx>
        <c:axId val="369921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545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Лист1!$A$23:$A$31</c:f>
              <c:strCache>
                <c:ptCount val="9"/>
                <c:pt idx="0">
                  <c:v>ОБУСО " Комплексный центр социального обслуживания населения  Б-Солдатского района Курской области"  </c:v>
                </c:pt>
                <c:pt idx="1">
                  <c:v>ОБУСО "Комплексный центр социального обслуживания населения  Пристенского района Курской области"  </c:v>
                </c:pt>
                <c:pt idx="2">
                  <c:v>ОБУСО Комплексный центр социального обслуживания населения  "Курчатовского района и города Курчатова Курской области"</c:v>
                </c:pt>
                <c:pt idx="3">
                  <c:v>ОБУСО "Комплексный центр социального обслуживания населения  Конышевского района Курской области"    </c:v>
                </c:pt>
                <c:pt idx="4">
                  <c:v>ОБУСО «Комплексный центр социального обслуживания населения г. Льгова и Льговского района Курской области» </c:v>
                </c:pt>
                <c:pt idx="5">
                  <c:v>ОБУСО "Комплексный центр социального обслуживания населения  Медвенского района Курской области"    </c:v>
                </c:pt>
                <c:pt idx="6">
                  <c:v>ОБУСО "Комплексный центр социального обслуживания населения  Поныровского района Курской области"</c:v>
                </c:pt>
                <c:pt idx="7">
                  <c:v>ОБУСО " Комплексный центр социального обслуживания населения  Глушковского района Курской области"  </c:v>
                </c:pt>
                <c:pt idx="8">
                  <c:v>ОБУСО "Комплексный центр социального обслуживания населения  Беловского района Курской области"</c:v>
                </c:pt>
              </c:strCache>
            </c:strRef>
          </c:cat>
          <c:val>
            <c:numRef>
              <c:f>Лист1!$D$23:$D$31</c:f>
              <c:numCache>
                <c:formatCode>General</c:formatCode>
                <c:ptCount val="9"/>
                <c:pt idx="0">
                  <c:v>1.87</c:v>
                </c:pt>
                <c:pt idx="1">
                  <c:v>1.77</c:v>
                </c:pt>
                <c:pt idx="2">
                  <c:v>2</c:v>
                </c:pt>
                <c:pt idx="3">
                  <c:v>1.99</c:v>
                </c:pt>
                <c:pt idx="4">
                  <c:v>1.99</c:v>
                </c:pt>
                <c:pt idx="5">
                  <c:v>2</c:v>
                </c:pt>
                <c:pt idx="6">
                  <c:v>1.96</c:v>
                </c:pt>
                <c:pt idx="7">
                  <c:v>1.93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2010752"/>
        <c:axId val="112234496"/>
        <c:axId val="0"/>
      </c:bar3DChart>
      <c:catAx>
        <c:axId val="112010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12234496"/>
        <c:crosses val="autoZero"/>
        <c:auto val="1"/>
        <c:lblAlgn val="ctr"/>
        <c:lblOffset val="100"/>
        <c:noMultiLvlLbl val="0"/>
      </c:catAx>
      <c:valAx>
        <c:axId val="112234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2010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Лист1!$A$41:$A$49</c:f>
              <c:strCache>
                <c:ptCount val="9"/>
                <c:pt idx="0">
                  <c:v>ОБУСО «Комплексный центр социального обслуживания населения  Обоянского района Курской области»</c:v>
                </c:pt>
                <c:pt idx="1">
                  <c:v>ОБУСО «Щигровский межрайонный комплексный центр социального обслуживания Курской области» (зона обслуживания – г. Щигры, Щигровсий и Черемисиновский районы)</c:v>
                </c:pt>
                <c:pt idx="2">
                  <c:v>ОБУСО "Комплексный центр социального обслуживания населения  Суджанского района Курской области"</c:v>
                </c:pt>
                <c:pt idx="3">
                  <c:v>ОБУСО « Комплексный центр социального обслуживания населения  Солнцевского района Курской области»</c:v>
                </c:pt>
                <c:pt idx="4">
                  <c:v>ОБУСО " Комплексный центр социального обслуживания населения  Золотухинского района Курской области"</c:v>
                </c:pt>
                <c:pt idx="5">
                  <c:v>ОБУСО "Комплексный центр социального обслуживания населения  Тимского района Курской области"</c:v>
                </c:pt>
                <c:pt idx="6">
                  <c:v>ОБУСО «Комплексный центр социального обслуживания населения города Железногорска Курской области»</c:v>
                </c:pt>
                <c:pt idx="7">
                  <c:v>ОБУСО " Комплексный центр социального обслуживания населения  Курского района Курской области"</c:v>
                </c:pt>
                <c:pt idx="8">
                  <c:v>ОБУСО "Центр социального обслуживания "Участие" города Курска Курской области " </c:v>
                </c:pt>
              </c:strCache>
            </c:strRef>
          </c:cat>
          <c:val>
            <c:numRef>
              <c:f>Лист1!$E$41:$E$49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1.93</c:v>
                </c:pt>
                <c:pt idx="4">
                  <c:v>2</c:v>
                </c:pt>
                <c:pt idx="5">
                  <c:v>1.93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5615744"/>
        <c:axId val="346202496"/>
        <c:axId val="0"/>
      </c:bar3DChart>
      <c:catAx>
        <c:axId val="3456157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346202496"/>
        <c:crosses val="autoZero"/>
        <c:auto val="1"/>
        <c:lblAlgn val="ctr"/>
        <c:lblOffset val="100"/>
        <c:noMultiLvlLbl val="0"/>
      </c:catAx>
      <c:valAx>
        <c:axId val="346202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56157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Лист1!$A$32:$A$40</c:f>
              <c:strCache>
                <c:ptCount val="9"/>
                <c:pt idx="0">
                  <c:v>ОБУСО "Комплексный центр социального обслуживания населения  Фатежского района Курской области"  </c:v>
                </c:pt>
                <c:pt idx="1">
                  <c:v>ОБУСО "Комплексный центр социального обслуживания населения  Октябрьского района Курской области"</c:v>
                </c:pt>
                <c:pt idx="2">
                  <c:v>ОБУСО " Комплексный центр социального обслуживания населения  Кореневского района Курской области"    </c:v>
                </c:pt>
                <c:pt idx="3">
                  <c:v>ОБУСО "Комплексный центр социального обслуживания населения  Касторенского района Курской области"</c:v>
                </c:pt>
                <c:pt idx="4">
                  <c:v>ОБУСО " Комплексный центр социального обслуживания населения  Горшеченского района Курской области"   </c:v>
                </c:pt>
                <c:pt idx="5">
                  <c:v>ОБУСО  Комплексный центр социального обслуживания населения  Мантуровского района Курской области"</c:v>
                </c:pt>
                <c:pt idx="6">
                  <c:v>ОБУСО «Рыльский межрайонный комплексный центр социального обслуживания населения Курской области» (зона обслуживания – Рыльский и Хомутовский районы)        </c:v>
                </c:pt>
                <c:pt idx="7">
                  <c:v>ОБУСО "Железногорский межрайонный комплексный центр социального обслуживания населения  Курской области" (зона обслуживания – Железногорский и Дмитриевский районы)</c:v>
                </c:pt>
                <c:pt idx="8">
                  <c:v>ОБУСО "Комплексный центр социального обслуживания населения  Советского района Курской области"         </c:v>
                </c:pt>
              </c:strCache>
            </c:strRef>
          </c:cat>
          <c:val>
            <c:numRef>
              <c:f>Лист1!$E$32:$E$40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482752"/>
        <c:axId val="131484288"/>
        <c:axId val="0"/>
      </c:bar3DChart>
      <c:catAx>
        <c:axId val="131482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31484288"/>
        <c:crosses val="autoZero"/>
        <c:auto val="1"/>
        <c:lblAlgn val="ctr"/>
        <c:lblOffset val="100"/>
        <c:noMultiLvlLbl val="0"/>
      </c:catAx>
      <c:valAx>
        <c:axId val="131484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1482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Лист1!$A$23:$A$31</c:f>
              <c:strCache>
                <c:ptCount val="9"/>
                <c:pt idx="0">
                  <c:v>ОБУСО " Комплексный центр социального обслуживания населения  Б-Солдатского района Курской области"  </c:v>
                </c:pt>
                <c:pt idx="1">
                  <c:v>ОБУСО "Комплексный центр социального обслуживания населения  Пристенского района Курской области"  </c:v>
                </c:pt>
                <c:pt idx="2">
                  <c:v>ОБУСО Комплексный центр социального обслуживания населения  "Курчатовского района и города Курчатова Курской области"</c:v>
                </c:pt>
                <c:pt idx="3">
                  <c:v>ОБУСО "Комплексный центр социального обслуживания населения  Конышевского района Курской области"    </c:v>
                </c:pt>
                <c:pt idx="4">
                  <c:v>ОБУСО «Комплексный центр социального обслуживания населения г. Льгова и Льговского района Курской области» </c:v>
                </c:pt>
                <c:pt idx="5">
                  <c:v>ОБУСО "Комплексный центр социального обслуживания населения  Медвенского района Курской области"    </c:v>
                </c:pt>
                <c:pt idx="6">
                  <c:v>ОБУСО "Комплексный центр социального обслуживания населения  Поныровского района Курской области"</c:v>
                </c:pt>
                <c:pt idx="7">
                  <c:v>ОБУСО " Комплексный центр социального обслуживания населения  Глушковского района Курской области"  </c:v>
                </c:pt>
                <c:pt idx="8">
                  <c:v>ОБУСО "Комплексный центр социального обслуживания населения  Беловского района Курской области"</c:v>
                </c:pt>
              </c:strCache>
            </c:strRef>
          </c:cat>
          <c:val>
            <c:numRef>
              <c:f>Лист1!$E$23:$E$31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2214144"/>
        <c:axId val="135657728"/>
        <c:axId val="0"/>
      </c:bar3DChart>
      <c:catAx>
        <c:axId val="1322141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35657728"/>
        <c:crosses val="autoZero"/>
        <c:auto val="1"/>
        <c:lblAlgn val="ctr"/>
        <c:lblOffset val="100"/>
        <c:noMultiLvlLbl val="0"/>
      </c:catAx>
      <c:valAx>
        <c:axId val="135657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2214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Лист1!$A$41:$A$49</c:f>
              <c:strCache>
                <c:ptCount val="9"/>
                <c:pt idx="0">
                  <c:v>ОБУСО «Комплексный центр социального обслуживания населения  Обоянского района Курской области»</c:v>
                </c:pt>
                <c:pt idx="1">
                  <c:v>ОБУСО «Щигровский межрайонный комплексный центр социального обслуживания Курской области» (зона обслуживания – г. Щигры, Щигровсий и Черемисиновский районы)</c:v>
                </c:pt>
                <c:pt idx="2">
                  <c:v>ОБУСО "Комплексный центр социального обслуживания населения  Суджанского района Курской области"</c:v>
                </c:pt>
                <c:pt idx="3">
                  <c:v>ОБУСО « Комплексный центр социального обслуживания населения  Солнцевского района Курской области»</c:v>
                </c:pt>
                <c:pt idx="4">
                  <c:v>ОБУСО " Комплексный центр социального обслуживания населения  Золотухинского района Курской области"</c:v>
                </c:pt>
                <c:pt idx="5">
                  <c:v>ОБУСО "Комплексный центр социального обслуживания населения  Тимского района Курской области"</c:v>
                </c:pt>
                <c:pt idx="6">
                  <c:v>ОБУСО «Комплексный центр социального обслуживания населения города Железногорска Курской области»</c:v>
                </c:pt>
                <c:pt idx="7">
                  <c:v>ОБУСО " Комплексный центр социального обслуживания населения  Курского района Курской области"</c:v>
                </c:pt>
                <c:pt idx="8">
                  <c:v>ОБУСО "Центр социального обслуживания "Участие" города Курска Курской области " </c:v>
                </c:pt>
              </c:strCache>
            </c:strRef>
          </c:cat>
          <c:val>
            <c:numRef>
              <c:f>Лист1!$F$41:$F$49</c:f>
              <c:numCache>
                <c:formatCode>General</c:formatCode>
                <c:ptCount val="9"/>
                <c:pt idx="0">
                  <c:v>2.99</c:v>
                </c:pt>
                <c:pt idx="1">
                  <c:v>2.94</c:v>
                </c:pt>
                <c:pt idx="2">
                  <c:v>2.85</c:v>
                </c:pt>
                <c:pt idx="3">
                  <c:v>2.92</c:v>
                </c:pt>
                <c:pt idx="4">
                  <c:v>2.83</c:v>
                </c:pt>
                <c:pt idx="5">
                  <c:v>2.98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593920"/>
        <c:axId val="44596608"/>
        <c:axId val="0"/>
      </c:bar3DChart>
      <c:catAx>
        <c:axId val="445939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44596608"/>
        <c:crosses val="autoZero"/>
        <c:auto val="1"/>
        <c:lblAlgn val="ctr"/>
        <c:lblOffset val="100"/>
        <c:noMultiLvlLbl val="0"/>
      </c:catAx>
      <c:valAx>
        <c:axId val="445966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59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Лист1!$A$32:$A$40</c:f>
              <c:strCache>
                <c:ptCount val="9"/>
                <c:pt idx="0">
                  <c:v>ОБУСО "Комплексный центр социального обслуживания населения  Фатежского района Курской области"  </c:v>
                </c:pt>
                <c:pt idx="1">
                  <c:v>ОБУСО "Комплексный центр социального обслуживания населения  Октябрьского района Курской области"</c:v>
                </c:pt>
                <c:pt idx="2">
                  <c:v>ОБУСО " Комплексный центр социального обслуживания населения  Кореневского района Курской области"    </c:v>
                </c:pt>
                <c:pt idx="3">
                  <c:v>ОБУСО "Комплексный центр социального обслуживания населения  Касторенского района Курской области"</c:v>
                </c:pt>
                <c:pt idx="4">
                  <c:v>ОБУСО " Комплексный центр социального обслуживания населения  Горшеченского района Курской области"   </c:v>
                </c:pt>
                <c:pt idx="5">
                  <c:v>ОБУСО  Комплексный центр социального обслуживания населения  Мантуровского района Курской области"</c:v>
                </c:pt>
                <c:pt idx="6">
                  <c:v>ОБУСО «Рыльский межрайонный комплексный центр социального обслуживания населения Курской области» (зона обслуживания – Рыльский и Хомутовский районы)        </c:v>
                </c:pt>
                <c:pt idx="7">
                  <c:v>ОБУСО "Железногорский межрайонный комплексный центр социального обслуживания населения  Курской области" (зона обслуживания – Железногорский и Дмитриевский районы)</c:v>
                </c:pt>
                <c:pt idx="8">
                  <c:v>ОБУСО "Комплексный центр социального обслуживания населения  Советского района Курской области"         </c:v>
                </c:pt>
              </c:strCache>
            </c:strRef>
          </c:cat>
          <c:val>
            <c:numRef>
              <c:f>Лист1!$F$32:$F$40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2.4900000000000002</c:v>
                </c:pt>
                <c:pt idx="3">
                  <c:v>3</c:v>
                </c:pt>
                <c:pt idx="4">
                  <c:v>2.87</c:v>
                </c:pt>
                <c:pt idx="5">
                  <c:v>2.62</c:v>
                </c:pt>
                <c:pt idx="6">
                  <c:v>2.92</c:v>
                </c:pt>
                <c:pt idx="7">
                  <c:v>2.66</c:v>
                </c:pt>
                <c:pt idx="8">
                  <c:v>2.92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2020480"/>
        <c:axId val="132039040"/>
        <c:axId val="0"/>
      </c:bar3DChart>
      <c:catAx>
        <c:axId val="132020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32039040"/>
        <c:crosses val="autoZero"/>
        <c:auto val="1"/>
        <c:lblAlgn val="ctr"/>
        <c:lblOffset val="100"/>
        <c:noMultiLvlLbl val="0"/>
      </c:catAx>
      <c:valAx>
        <c:axId val="132039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2020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Лист1!$A$23:$A$31</c:f>
              <c:strCache>
                <c:ptCount val="9"/>
                <c:pt idx="0">
                  <c:v>ОБУСО " Комплексный центр социального обслуживания населения  Б-Солдатского района Курской области"  </c:v>
                </c:pt>
                <c:pt idx="1">
                  <c:v>ОБУСО "Комплексный центр социального обслуживания населения  Пристенского района Курской области"  </c:v>
                </c:pt>
                <c:pt idx="2">
                  <c:v>ОБУСО Комплексный центр социального обслуживания населения  "Курчатовского района и города Курчатова Курской области"</c:v>
                </c:pt>
                <c:pt idx="3">
                  <c:v>ОБУСО "Комплексный центр социального обслуживания населения  Конышевского района Курской области"    </c:v>
                </c:pt>
                <c:pt idx="4">
                  <c:v>ОБУСО «Комплексный центр социального обслуживания населения г. Льгова и Льговского района Курской области» </c:v>
                </c:pt>
                <c:pt idx="5">
                  <c:v>ОБУСО "Комплексный центр социального обслуживания населения  Медвенского района Курской области"    </c:v>
                </c:pt>
                <c:pt idx="6">
                  <c:v>ОБУСО "Комплексный центр социального обслуживания населения  Поныровского района Курской области"</c:v>
                </c:pt>
                <c:pt idx="7">
                  <c:v>ОБУСО " Комплексный центр социального обслуживания населения  Глушковского района Курской области"  </c:v>
                </c:pt>
                <c:pt idx="8">
                  <c:v>ОБУСО "Комплексный центр социального обслуживания населения  Беловского района Курской области"</c:v>
                </c:pt>
              </c:strCache>
            </c:strRef>
          </c:cat>
          <c:val>
            <c:numRef>
              <c:f>Лист1!$F$23:$F$31</c:f>
              <c:numCache>
                <c:formatCode>General</c:formatCode>
                <c:ptCount val="9"/>
                <c:pt idx="0">
                  <c:v>2.1</c:v>
                </c:pt>
                <c:pt idx="1">
                  <c:v>2.97</c:v>
                </c:pt>
                <c:pt idx="2">
                  <c:v>2.98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2.74</c:v>
                </c:pt>
                <c:pt idx="7">
                  <c:v>2.78</c:v>
                </c:pt>
                <c:pt idx="8">
                  <c:v>2.95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5767936"/>
        <c:axId val="135778304"/>
        <c:axId val="0"/>
      </c:bar3DChart>
      <c:catAx>
        <c:axId val="135767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35778304"/>
        <c:crosses val="autoZero"/>
        <c:auto val="1"/>
        <c:lblAlgn val="ctr"/>
        <c:lblOffset val="100"/>
        <c:noMultiLvlLbl val="0"/>
      </c:catAx>
      <c:valAx>
        <c:axId val="1357783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576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Лист1!$A$41:$A$49</c:f>
              <c:strCache>
                <c:ptCount val="9"/>
                <c:pt idx="0">
                  <c:v>ОБУСО «Комплексный центр социального обслуживания населения  Обоянского района Курской области»</c:v>
                </c:pt>
                <c:pt idx="1">
                  <c:v>ОБУСО «Щигровский межрайонный комплексный центр социального обслуживания Курской области» (зона обслуживания – г. Щигры, Щигровсий и Черемисиновский районы)</c:v>
                </c:pt>
                <c:pt idx="2">
                  <c:v>ОБУСО "Комплексный центр социального обслуживания населения  Суджанского района Курской области"</c:v>
                </c:pt>
                <c:pt idx="3">
                  <c:v>ОБУСО « Комплексный центр социального обслуживания населения  Солнцевского района Курской области»</c:v>
                </c:pt>
                <c:pt idx="4">
                  <c:v>ОБУСО " Комплексный центр социального обслуживания населения  Золотухинского района Курской области"</c:v>
                </c:pt>
                <c:pt idx="5">
                  <c:v>ОБУСО "Комплексный центр социального обслуживания населения  Тимского района Курской области"</c:v>
                </c:pt>
                <c:pt idx="6">
                  <c:v>ОБУСО «Комплексный центр социального обслуживания населения города Железногорска Курской области»</c:v>
                </c:pt>
                <c:pt idx="7">
                  <c:v>ОБУСО " Комплексный центр социального обслуживания населения  Курского района Курской области"</c:v>
                </c:pt>
                <c:pt idx="8">
                  <c:v>ОБУСО "Центр социального обслуживания "Участие" города Курска Курской области " </c:v>
                </c:pt>
              </c:strCache>
            </c:strRef>
          </c:cat>
          <c:val>
            <c:numRef>
              <c:f>Лист1!$G$41:$G$49</c:f>
              <c:numCache>
                <c:formatCode>General</c:formatCode>
                <c:ptCount val="9"/>
                <c:pt idx="0">
                  <c:v>3.84</c:v>
                </c:pt>
                <c:pt idx="1">
                  <c:v>3.84</c:v>
                </c:pt>
                <c:pt idx="2">
                  <c:v>4</c:v>
                </c:pt>
                <c:pt idx="3">
                  <c:v>4</c:v>
                </c:pt>
                <c:pt idx="4">
                  <c:v>3.9950000000000001</c:v>
                </c:pt>
                <c:pt idx="5">
                  <c:v>3.99</c:v>
                </c:pt>
                <c:pt idx="6">
                  <c:v>3.9950000000000001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3867264"/>
        <c:axId val="74150272"/>
        <c:axId val="0"/>
      </c:bar3DChart>
      <c:catAx>
        <c:axId val="73867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74150272"/>
        <c:crosses val="autoZero"/>
        <c:auto val="1"/>
        <c:lblAlgn val="ctr"/>
        <c:lblOffset val="100"/>
        <c:noMultiLvlLbl val="0"/>
      </c:catAx>
      <c:valAx>
        <c:axId val="74150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3867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Лист1!$A$32:$A$40</c:f>
              <c:strCache>
                <c:ptCount val="9"/>
                <c:pt idx="0">
                  <c:v>ОБУСО "Комплексный центр социального обслуживания населения  Фатежского района Курской области"  </c:v>
                </c:pt>
                <c:pt idx="1">
                  <c:v>ОБУСО "Комплексный центр социального обслуживания населения  Октябрьского района Курской области"</c:v>
                </c:pt>
                <c:pt idx="2">
                  <c:v>ОБУСО " Комплексный центр социального обслуживания населения  Кореневского района Курской области"    </c:v>
                </c:pt>
                <c:pt idx="3">
                  <c:v>ОБУСО "Комплексный центр социального обслуживания населения  Касторенского района Курской области"</c:v>
                </c:pt>
                <c:pt idx="4">
                  <c:v>ОБУСО " Комплексный центр социального обслуживания населения  Горшеченского района Курской области"   </c:v>
                </c:pt>
                <c:pt idx="5">
                  <c:v>ОБУСО  Комплексный центр социального обслуживания населения  Мантуровского района Курской области"</c:v>
                </c:pt>
                <c:pt idx="6">
                  <c:v>ОБУСО «Рыльский межрайонный комплексный центр социального обслуживания населения Курской области» (зона обслуживания – Рыльский и Хомутовский районы)        </c:v>
                </c:pt>
                <c:pt idx="7">
                  <c:v>ОБУСО "Железногорский межрайонный комплексный центр социального обслуживания населения  Курской области" (зона обслуживания – Железногорский и Дмитриевский районы)</c:v>
                </c:pt>
                <c:pt idx="8">
                  <c:v>ОБУСО "Комплексный центр социального обслуживания населения  Советского района Курской области"         </c:v>
                </c:pt>
              </c:strCache>
            </c:strRef>
          </c:cat>
          <c:val>
            <c:numRef>
              <c:f>Лист1!$G$32:$G$40</c:f>
              <c:numCache>
                <c:formatCode>General</c:formatCode>
                <c:ptCount val="9"/>
                <c:pt idx="0">
                  <c:v>3.9950000000000001</c:v>
                </c:pt>
                <c:pt idx="1">
                  <c:v>4</c:v>
                </c:pt>
                <c:pt idx="2">
                  <c:v>3.93</c:v>
                </c:pt>
                <c:pt idx="3">
                  <c:v>3.83</c:v>
                </c:pt>
                <c:pt idx="4">
                  <c:v>3.93</c:v>
                </c:pt>
                <c:pt idx="5">
                  <c:v>3.95</c:v>
                </c:pt>
                <c:pt idx="6">
                  <c:v>3.78</c:v>
                </c:pt>
                <c:pt idx="7">
                  <c:v>3.9950000000000001</c:v>
                </c:pt>
                <c:pt idx="8">
                  <c:v>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6299136"/>
        <c:axId val="132199936"/>
        <c:axId val="0"/>
      </c:bar3DChart>
      <c:catAx>
        <c:axId val="1262991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32199936"/>
        <c:crosses val="autoZero"/>
        <c:auto val="1"/>
        <c:lblAlgn val="ctr"/>
        <c:lblOffset val="100"/>
        <c:noMultiLvlLbl val="0"/>
      </c:catAx>
      <c:valAx>
        <c:axId val="1321999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6299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Лист1!$A$23:$A$31</c:f>
              <c:strCache>
                <c:ptCount val="9"/>
                <c:pt idx="0">
                  <c:v>ОБУСО " Комплексный центр социального обслуживания населения  Б-Солдатского района Курской области"  </c:v>
                </c:pt>
                <c:pt idx="1">
                  <c:v>ОБУСО "Комплексный центр социального обслуживания населения  Пристенского района Курской области"  </c:v>
                </c:pt>
                <c:pt idx="2">
                  <c:v>ОБУСО Комплексный центр социального обслуживания населения  "Курчатовского района и города Курчатова Курской области"</c:v>
                </c:pt>
                <c:pt idx="3">
                  <c:v>ОБУСО "Комплексный центр социального обслуживания населения  Конышевского района Курской области"    </c:v>
                </c:pt>
                <c:pt idx="4">
                  <c:v>ОБУСО «Комплексный центр социального обслуживания населения г. Льгова и Льговского района Курской области» </c:v>
                </c:pt>
                <c:pt idx="5">
                  <c:v>ОБУСО "Комплексный центр социального обслуживания населения  Медвенского района Курской области"    </c:v>
                </c:pt>
                <c:pt idx="6">
                  <c:v>ОБУСО "Комплексный центр социального обслуживания населения  Поныровского района Курской области"</c:v>
                </c:pt>
                <c:pt idx="7">
                  <c:v>ОБУСО " Комплексный центр социального обслуживания населения  Глушковского района Курской области"  </c:v>
                </c:pt>
                <c:pt idx="8">
                  <c:v>ОБУСО "Комплексный центр социального обслуживания населения  Беловского района Курской области"</c:v>
                </c:pt>
              </c:strCache>
            </c:strRef>
          </c:cat>
          <c:val>
            <c:numRef>
              <c:f>Лист1!$G$23:$G$31</c:f>
              <c:numCache>
                <c:formatCode>General</c:formatCode>
                <c:ptCount val="9"/>
                <c:pt idx="0">
                  <c:v>3.84</c:v>
                </c:pt>
                <c:pt idx="1">
                  <c:v>3.9249999999999998</c:v>
                </c:pt>
                <c:pt idx="2">
                  <c:v>4</c:v>
                </c:pt>
                <c:pt idx="3">
                  <c:v>3.94</c:v>
                </c:pt>
                <c:pt idx="4">
                  <c:v>3.94</c:v>
                </c:pt>
                <c:pt idx="5">
                  <c:v>3.98</c:v>
                </c:pt>
                <c:pt idx="6">
                  <c:v>3.77</c:v>
                </c:pt>
                <c:pt idx="7">
                  <c:v>3.64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9100288"/>
        <c:axId val="104282368"/>
        <c:axId val="0"/>
      </c:bar3DChart>
      <c:catAx>
        <c:axId val="891002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04282368"/>
        <c:crosses val="autoZero"/>
        <c:auto val="1"/>
        <c:lblAlgn val="ctr"/>
        <c:lblOffset val="100"/>
        <c:noMultiLvlLbl val="0"/>
      </c:catAx>
      <c:valAx>
        <c:axId val="104282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9100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794D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ОКУСО «Солнцевский межрайонный центр социальной помощи семье и детям»</c:v>
                </c:pt>
                <c:pt idx="1">
                  <c:v>ОКУСОНССО «Щигровский межрайонный центр социальной помощи семье и детям»</c:v>
                </c:pt>
                <c:pt idx="2">
                  <c:v>ОКУСОНССО «Железногорский межрайонный центр социальной помощи семье и детям»</c:v>
                </c:pt>
                <c:pt idx="3">
                  <c:v>ОКУСОНССО «Льговский межрайонный центр социальной помощи семье и детям»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2.97</c:v>
                </c:pt>
                <c:pt idx="1">
                  <c:v>2.87</c:v>
                </c:pt>
                <c:pt idx="2">
                  <c:v>2.88</c:v>
                </c:pt>
                <c:pt idx="3">
                  <c:v>2.78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81344"/>
        <c:axId val="1491328"/>
        <c:axId val="0"/>
      </c:bar3DChart>
      <c:catAx>
        <c:axId val="1481344"/>
        <c:scaling>
          <c:orientation val="minMax"/>
        </c:scaling>
        <c:delete val="0"/>
        <c:axPos val="l"/>
        <c:majorTickMark val="out"/>
        <c:minorTickMark val="none"/>
        <c:tickLblPos val="nextTo"/>
        <c:crossAx val="1491328"/>
        <c:crosses val="autoZero"/>
        <c:auto val="1"/>
        <c:lblAlgn val="ctr"/>
        <c:lblOffset val="100"/>
        <c:noMultiLvlLbl val="0"/>
      </c:catAx>
      <c:valAx>
        <c:axId val="14913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8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301060006984107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Лист1!$A$53</c:f>
              <c:strCache>
                <c:ptCount val="1"/>
                <c:pt idx="0">
                  <c:v>ОБУСО "Социально-реабилитационный центр "Забота" города Курска  Курской области "   </c:v>
                </c:pt>
              </c:strCache>
            </c:strRef>
          </c:cat>
          <c:val>
            <c:numRef>
              <c:f>Лист1!$C$53</c:f>
              <c:numCache>
                <c:formatCode>General</c:formatCode>
                <c:ptCount val="1"/>
                <c:pt idx="0">
                  <c:v>13.96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8997376"/>
        <c:axId val="39049088"/>
        <c:axId val="0"/>
      </c:bar3DChart>
      <c:catAx>
        <c:axId val="389973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39049088"/>
        <c:crosses val="autoZero"/>
        <c:auto val="1"/>
        <c:lblAlgn val="ctr"/>
        <c:lblOffset val="100"/>
        <c:noMultiLvlLbl val="0"/>
      </c:catAx>
      <c:valAx>
        <c:axId val="39049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8997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301060006984107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Лист1!$A$53</c:f>
              <c:strCache>
                <c:ptCount val="1"/>
                <c:pt idx="0">
                  <c:v>ОБУСО "Социально-реабилитационный центр "Забота" города Курска  Курской области "   </c:v>
                </c:pt>
              </c:strCache>
            </c:strRef>
          </c:cat>
          <c:val>
            <c:numRef>
              <c:f>Лист1!$D$53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2673536"/>
        <c:axId val="72684672"/>
        <c:axId val="0"/>
      </c:bar3DChart>
      <c:catAx>
        <c:axId val="726735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72684672"/>
        <c:crosses val="autoZero"/>
        <c:auto val="1"/>
        <c:lblAlgn val="ctr"/>
        <c:lblOffset val="100"/>
        <c:noMultiLvlLbl val="0"/>
      </c:catAx>
      <c:valAx>
        <c:axId val="726846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26735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301060006984107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Лист1!$A$53</c:f>
              <c:strCache>
                <c:ptCount val="1"/>
                <c:pt idx="0">
                  <c:v>ОБУСО "Социально-реабилитационный центр "Забота" города Курска  Курской области "   </c:v>
                </c:pt>
              </c:strCache>
            </c:strRef>
          </c:cat>
          <c:val>
            <c:numRef>
              <c:f>Лист1!$E$53</c:f>
              <c:numCache>
                <c:formatCode>General</c:formatCode>
                <c:ptCount val="1"/>
                <c:pt idx="0">
                  <c:v>1.98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149376"/>
        <c:axId val="44337024"/>
        <c:axId val="0"/>
      </c:bar3DChart>
      <c:catAx>
        <c:axId val="441493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4337024"/>
        <c:crosses val="autoZero"/>
        <c:auto val="1"/>
        <c:lblAlgn val="ctr"/>
        <c:lblOffset val="100"/>
        <c:noMultiLvlLbl val="0"/>
      </c:catAx>
      <c:valAx>
        <c:axId val="44337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149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301060006984107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Лист1!$A$53</c:f>
              <c:strCache>
                <c:ptCount val="1"/>
                <c:pt idx="0">
                  <c:v>ОБУСО "Социально-реабилитационный центр "Забота" города Курска  Курской области "   </c:v>
                </c:pt>
              </c:strCache>
            </c:strRef>
          </c:cat>
          <c:val>
            <c:numRef>
              <c:f>Лист1!$F$53</c:f>
              <c:numCache>
                <c:formatCode>General</c:formatCode>
                <c:ptCount val="1"/>
                <c:pt idx="0">
                  <c:v>2.89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325312"/>
        <c:axId val="41327232"/>
        <c:axId val="0"/>
      </c:bar3DChart>
      <c:catAx>
        <c:axId val="41325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1327232"/>
        <c:crosses val="autoZero"/>
        <c:auto val="1"/>
        <c:lblAlgn val="ctr"/>
        <c:lblOffset val="100"/>
        <c:noMultiLvlLbl val="0"/>
      </c:catAx>
      <c:valAx>
        <c:axId val="413272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132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301060006984107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Лист1!$A$53</c:f>
              <c:strCache>
                <c:ptCount val="1"/>
                <c:pt idx="0">
                  <c:v>ОБУСО "Социально-реабилитационный центр "Забота" города Курска  Курской области "   </c:v>
                </c:pt>
              </c:strCache>
            </c:strRef>
          </c:cat>
          <c:val>
            <c:numRef>
              <c:f>Лист1!$G$53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620416"/>
        <c:axId val="44716800"/>
        <c:axId val="0"/>
      </c:bar3DChart>
      <c:catAx>
        <c:axId val="446204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4716800"/>
        <c:crosses val="autoZero"/>
        <c:auto val="1"/>
        <c:lblAlgn val="ctr"/>
        <c:lblOffset val="100"/>
        <c:noMultiLvlLbl val="0"/>
      </c:catAx>
      <c:valAx>
        <c:axId val="447168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4620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Лист1!$A$41:$A$49</c:f>
              <c:strCache>
                <c:ptCount val="9"/>
                <c:pt idx="0">
                  <c:v>ОБУСО «Комплексный центр социального обслуживания населения  Обоянского района Курской области»</c:v>
                </c:pt>
                <c:pt idx="1">
                  <c:v>ОБУСО «Щигровский межрайонный комплексный центр социального обслуживания Курской области» (зона обслуживания – г. Щигры, Щигровсий и Черемисиновский районы)</c:v>
                </c:pt>
                <c:pt idx="2">
                  <c:v>ОБУСО "Комплексный центр социального обслуживания населения  Суджанского района Курской области"</c:v>
                </c:pt>
                <c:pt idx="3">
                  <c:v>ОБУСО « Комплексный центр социального обслуживания населения  Солнцевского района Курской области»</c:v>
                </c:pt>
                <c:pt idx="4">
                  <c:v>ОБУСО " Комплексный центр социального обслуживания населения  Золотухинского района Курской области"</c:v>
                </c:pt>
                <c:pt idx="5">
                  <c:v>ОБУСО "Комплексный центр социального обслуживания населения  Тимского района Курской области"</c:v>
                </c:pt>
                <c:pt idx="6">
                  <c:v>ОБУСО «Комплексный центр социального обслуживания населения города Железногорска Курской области»</c:v>
                </c:pt>
                <c:pt idx="7">
                  <c:v>ОБУСО " Комплексный центр социального обслуживания населения  Курского района Курской области"</c:v>
                </c:pt>
                <c:pt idx="8">
                  <c:v>ОБУСО "Центр социального обслуживания "Участие" города Курска Курской области " </c:v>
                </c:pt>
              </c:strCache>
            </c:strRef>
          </c:cat>
          <c:val>
            <c:numRef>
              <c:f>Лист1!$B$41:$B$49</c:f>
              <c:numCache>
                <c:formatCode>General</c:formatCode>
                <c:ptCount val="9"/>
                <c:pt idx="0">
                  <c:v>24.5</c:v>
                </c:pt>
                <c:pt idx="1">
                  <c:v>24.6</c:v>
                </c:pt>
                <c:pt idx="2">
                  <c:v>24.73</c:v>
                </c:pt>
                <c:pt idx="3">
                  <c:v>24.74</c:v>
                </c:pt>
                <c:pt idx="4">
                  <c:v>24.77</c:v>
                </c:pt>
                <c:pt idx="5">
                  <c:v>24.83</c:v>
                </c:pt>
                <c:pt idx="6">
                  <c:v>24.9</c:v>
                </c:pt>
                <c:pt idx="7">
                  <c:v>24.95</c:v>
                </c:pt>
                <c:pt idx="8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7687936"/>
        <c:axId val="89000960"/>
        <c:axId val="0"/>
      </c:bar3DChart>
      <c:catAx>
        <c:axId val="87687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89000960"/>
        <c:crosses val="autoZero"/>
        <c:auto val="1"/>
        <c:lblAlgn val="ctr"/>
        <c:lblOffset val="100"/>
        <c:noMultiLvlLbl val="0"/>
      </c:catAx>
      <c:valAx>
        <c:axId val="89000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768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Лист1!$A$32:$A$40</c:f>
              <c:strCache>
                <c:ptCount val="9"/>
                <c:pt idx="0">
                  <c:v>ОБУСО "Комплексный центр социального обслуживания населения  Фатежского района Курской области"  </c:v>
                </c:pt>
                <c:pt idx="1">
                  <c:v>ОБУСО "Комплексный центр социального обслуживания населения  Октябрьского района Курской области"</c:v>
                </c:pt>
                <c:pt idx="2">
                  <c:v>ОБУСО " Комплексный центр социального обслуживания населения  Кореневского района Курской области"    </c:v>
                </c:pt>
                <c:pt idx="3">
                  <c:v>ОБУСО "Комплексный центр социального обслуживания населения  Касторенского района Курской области"</c:v>
                </c:pt>
                <c:pt idx="4">
                  <c:v>ОБУСО " Комплексный центр социального обслуживания населения  Горшеченского района Курской области"   </c:v>
                </c:pt>
                <c:pt idx="5">
                  <c:v>ОБУСО  Комплексный центр социального обслуживания населения  Мантуровского района Курской области"</c:v>
                </c:pt>
                <c:pt idx="6">
                  <c:v>ОБУСО «Рыльский межрайонный комплексный центр социального обслуживания населения Курской области» (зона обслуживания – Рыльский и Хомутовский районы)        </c:v>
                </c:pt>
                <c:pt idx="7">
                  <c:v>ОБУСО "Железногорский межрайонный комплексный центр социального обслуживания населения  Курской области" (зона обслуживания – Железногорский и Дмитриевский районы)</c:v>
                </c:pt>
                <c:pt idx="8">
                  <c:v>ОБУСО "Комплексный центр социального обслуживания населения  Советского района Курской области"         </c:v>
                </c:pt>
              </c:strCache>
            </c:strRef>
          </c:cat>
          <c:val>
            <c:numRef>
              <c:f>Лист1!$B$32:$B$40</c:f>
              <c:numCache>
                <c:formatCode>General</c:formatCode>
                <c:ptCount val="9"/>
                <c:pt idx="0">
                  <c:v>23.99</c:v>
                </c:pt>
                <c:pt idx="1">
                  <c:v>24</c:v>
                </c:pt>
                <c:pt idx="2">
                  <c:v>24.18</c:v>
                </c:pt>
                <c:pt idx="3">
                  <c:v>24.21</c:v>
                </c:pt>
                <c:pt idx="4">
                  <c:v>24.33</c:v>
                </c:pt>
                <c:pt idx="5">
                  <c:v>24.36</c:v>
                </c:pt>
                <c:pt idx="6">
                  <c:v>24.38</c:v>
                </c:pt>
                <c:pt idx="7">
                  <c:v>24.39</c:v>
                </c:pt>
                <c:pt idx="8">
                  <c:v>24.43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2217856"/>
        <c:axId val="135595520"/>
        <c:axId val="0"/>
      </c:bar3DChart>
      <c:catAx>
        <c:axId val="1322178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35595520"/>
        <c:crosses val="autoZero"/>
        <c:auto val="1"/>
        <c:lblAlgn val="ctr"/>
        <c:lblOffset val="100"/>
        <c:noMultiLvlLbl val="0"/>
      </c:catAx>
      <c:valAx>
        <c:axId val="135595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2217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116033779039426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7E24C"/>
              </a:solidFill>
            </c:spPr>
          </c:dPt>
          <c:dPt>
            <c:idx val="1"/>
            <c:invertIfNegative val="0"/>
            <c:bubble3D val="0"/>
            <c:spPr>
              <a:solidFill>
                <a:srgbClr val="6B52D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B6BC4"/>
              </a:solidFill>
            </c:spPr>
          </c:dPt>
          <c:dPt>
            <c:idx val="3"/>
            <c:invertIfNegative val="0"/>
            <c:bubble3D val="0"/>
            <c:spPr>
              <a:solidFill>
                <a:srgbClr val="1FE1A0"/>
              </a:solidFill>
            </c:spPr>
          </c:dPt>
          <c:dPt>
            <c:idx val="4"/>
            <c:invertIfNegative val="0"/>
            <c:bubble3D val="0"/>
            <c:spPr>
              <a:solidFill>
                <a:srgbClr val="E1A01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1919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Лист1!$A$23:$A$31</c:f>
              <c:strCache>
                <c:ptCount val="9"/>
                <c:pt idx="0">
                  <c:v>ОБУСО " Комплексный центр социального обслуживания населения  Б-Солдатского района Курской области"  </c:v>
                </c:pt>
                <c:pt idx="1">
                  <c:v>ОБУСО "Комплексный центр социального обслуживания населения  Пристенского района Курской области"  </c:v>
                </c:pt>
                <c:pt idx="2">
                  <c:v>ОБУСО Комплексный центр социального обслуживания населения  "Курчатовского района и города Курчатова Курской области"</c:v>
                </c:pt>
                <c:pt idx="3">
                  <c:v>ОБУСО "Комплексный центр социального обслуживания населения  Конышевского района Курской области"    </c:v>
                </c:pt>
                <c:pt idx="4">
                  <c:v>ОБУСО «Комплексный центр социального обслуживания населения г. Льгова и Льговского района Курской области» </c:v>
                </c:pt>
                <c:pt idx="5">
                  <c:v>ОБУСО "Комплексный центр социального обслуживания населения  Медвенского района Курской области"    </c:v>
                </c:pt>
                <c:pt idx="6">
                  <c:v>ОБУСО "Комплексный центр социального обслуживания населения  Поныровского района Курской области"</c:v>
                </c:pt>
                <c:pt idx="7">
                  <c:v>ОБУСО " Комплексный центр социального обслуживания населения  Глушковского района Курской области"  </c:v>
                </c:pt>
                <c:pt idx="8">
                  <c:v>ОБУСО "Комплексный центр социального обслуживания населения  Беловского района Курской области"</c:v>
                </c:pt>
              </c:strCache>
            </c:strRef>
          </c:cat>
          <c:val>
            <c:numRef>
              <c:f>Лист1!$B$23:$B$31</c:f>
              <c:numCache>
                <c:formatCode>General</c:formatCode>
                <c:ptCount val="9"/>
                <c:pt idx="0">
                  <c:v>21.49</c:v>
                </c:pt>
                <c:pt idx="1">
                  <c:v>22.594999999999999</c:v>
                </c:pt>
                <c:pt idx="2">
                  <c:v>22.87</c:v>
                </c:pt>
                <c:pt idx="3">
                  <c:v>22.9</c:v>
                </c:pt>
                <c:pt idx="4">
                  <c:v>22.9</c:v>
                </c:pt>
                <c:pt idx="5">
                  <c:v>22.98</c:v>
                </c:pt>
                <c:pt idx="6">
                  <c:v>23.12</c:v>
                </c:pt>
                <c:pt idx="7">
                  <c:v>23.18</c:v>
                </c:pt>
                <c:pt idx="8">
                  <c:v>23.61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2041344"/>
        <c:axId val="135643520"/>
        <c:axId val="0"/>
      </c:bar3DChart>
      <c:catAx>
        <c:axId val="1320413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+mn-lt"/>
              </a:defRPr>
            </a:pPr>
            <a:endParaRPr lang="ru-RU"/>
          </a:p>
        </c:txPr>
        <c:crossAx val="135643520"/>
        <c:crosses val="autoZero"/>
        <c:auto val="1"/>
        <c:lblAlgn val="ctr"/>
        <c:lblOffset val="100"/>
        <c:noMultiLvlLbl val="0"/>
      </c:catAx>
      <c:valAx>
        <c:axId val="135643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204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301060006984107"/>
          <c:y val="1.6895457472226705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Лист1!$A$53</c:f>
              <c:strCache>
                <c:ptCount val="1"/>
                <c:pt idx="0">
                  <c:v>ОБУСО "Социально-реабилитационный центр "Забота" города Курска  Курской области "   </c:v>
                </c:pt>
              </c:strCache>
            </c:strRef>
          </c:cat>
          <c:val>
            <c:numRef>
              <c:f>Лист1!$B$53</c:f>
              <c:numCache>
                <c:formatCode>General</c:formatCode>
                <c:ptCount val="1"/>
                <c:pt idx="0">
                  <c:v>24.83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342848"/>
        <c:axId val="39894400"/>
        <c:axId val="0"/>
      </c:bar3DChart>
      <c:catAx>
        <c:axId val="393428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39894400"/>
        <c:crosses val="autoZero"/>
        <c:auto val="1"/>
        <c:lblAlgn val="ctr"/>
        <c:lblOffset val="100"/>
        <c:noMultiLvlLbl val="0"/>
      </c:catAx>
      <c:valAx>
        <c:axId val="39894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342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794D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ОКУСО «Солнцевский межрайонный центр социальной помощи семье и детям»</c:v>
                </c:pt>
                <c:pt idx="1">
                  <c:v>ОКУСОНССО «Щигровский межрайонный центр социальной помощи семье и детям»</c:v>
                </c:pt>
                <c:pt idx="2">
                  <c:v>ОКУСОНССО «Железногорский межрайонный центр социальной помощи семье и детям»</c:v>
                </c:pt>
                <c:pt idx="3">
                  <c:v>ОКУСОНССО «Льговский межрайонный центр социальной помощи семье и детям»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3.9849999999999999</c:v>
                </c:pt>
                <c:pt idx="1">
                  <c:v>3.9725000000000001</c:v>
                </c:pt>
                <c:pt idx="2">
                  <c:v>3.9725000000000001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768640"/>
        <c:axId val="104770176"/>
        <c:axId val="0"/>
      </c:bar3DChart>
      <c:catAx>
        <c:axId val="104768640"/>
        <c:scaling>
          <c:orientation val="minMax"/>
        </c:scaling>
        <c:delete val="0"/>
        <c:axPos val="l"/>
        <c:majorTickMark val="out"/>
        <c:minorTickMark val="none"/>
        <c:tickLblPos val="nextTo"/>
        <c:crossAx val="104770176"/>
        <c:crosses val="autoZero"/>
        <c:auto val="1"/>
        <c:lblAlgn val="ctr"/>
        <c:lblOffset val="100"/>
        <c:noMultiLvlLbl val="0"/>
      </c:catAx>
      <c:valAx>
        <c:axId val="104770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4768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4.8091301100998469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Лист1!$A$9:$A$10</c:f>
              <c:strCache>
                <c:ptCount val="2"/>
                <c:pt idx="0">
                  <c:v>ОКУСОНССО«Курский областной социально-реабилитационный центр для несовершеннолетних»</c:v>
                </c:pt>
                <c:pt idx="1">
                  <c:v>ОКУСО «Черемисиновский социально-реабилитационный центр для несовершеннолетних</c:v>
                </c:pt>
              </c:strCache>
            </c:strRef>
          </c:cat>
          <c:val>
            <c:numRef>
              <c:f>Лист1!$C$9:$C$10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196288"/>
        <c:axId val="33264000"/>
        <c:axId val="0"/>
      </c:bar3DChart>
      <c:catAx>
        <c:axId val="331962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33264000"/>
        <c:crosses val="autoZero"/>
        <c:auto val="1"/>
        <c:lblAlgn val="ctr"/>
        <c:lblOffset val="100"/>
        <c:noMultiLvlLbl val="0"/>
      </c:catAx>
      <c:valAx>
        <c:axId val="332640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3196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Лист1!$A$9:$A$10</c:f>
              <c:strCache>
                <c:ptCount val="2"/>
                <c:pt idx="0">
                  <c:v>ОКУСОНССО«Курский областной социально-реабилитационный центр для несовершеннолетних»</c:v>
                </c:pt>
                <c:pt idx="1">
                  <c:v>ОКУСО «Черемисиновский социально-реабилитационный центр для несовершеннолетних</c:v>
                </c:pt>
              </c:strCache>
            </c:strRef>
          </c:cat>
          <c:val>
            <c:numRef>
              <c:f>Лист1!$D$9:$D$10</c:f>
              <c:numCache>
                <c:formatCode>General</c:formatCode>
                <c:ptCount val="2"/>
                <c:pt idx="0">
                  <c:v>2.38</c:v>
                </c:pt>
                <c:pt idx="1">
                  <c:v>2.4700000000000002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961856"/>
        <c:axId val="36057088"/>
        <c:axId val="0"/>
      </c:bar3DChart>
      <c:catAx>
        <c:axId val="359618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36057088"/>
        <c:crosses val="autoZero"/>
        <c:auto val="1"/>
        <c:lblAlgn val="ctr"/>
        <c:lblOffset val="100"/>
        <c:noMultiLvlLbl val="0"/>
      </c:catAx>
      <c:valAx>
        <c:axId val="36057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5961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Лист1!$A$9:$A$10</c:f>
              <c:strCache>
                <c:ptCount val="2"/>
                <c:pt idx="0">
                  <c:v>ОКУСОНССО«Курский областной социально-реабилитационный центр для несовершеннолетних»</c:v>
                </c:pt>
                <c:pt idx="1">
                  <c:v>ОКУСО «Черемисиновский социально-реабилитационный центр для несовершеннолетних</c:v>
                </c:pt>
              </c:strCache>
            </c:strRef>
          </c:cat>
          <c:val>
            <c:numRef>
              <c:f>Лист1!$E$9:$E$10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259904"/>
        <c:axId val="37489664"/>
        <c:axId val="0"/>
      </c:bar3DChart>
      <c:catAx>
        <c:axId val="37259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37489664"/>
        <c:crosses val="autoZero"/>
        <c:auto val="1"/>
        <c:lblAlgn val="ctr"/>
        <c:lblOffset val="100"/>
        <c:noMultiLvlLbl val="0"/>
      </c:catAx>
      <c:valAx>
        <c:axId val="374896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259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90044270217297"/>
          <c:y val="2.8159095787044511E-2"/>
          <c:w val="0.48153875615333491"/>
          <c:h val="0.89848180345926731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Лист1!$A$9:$A$10</c:f>
              <c:strCache>
                <c:ptCount val="2"/>
                <c:pt idx="0">
                  <c:v>ОКУСОНССО«Курский областной социально-реабилитационный центр для несовершеннолетних»</c:v>
                </c:pt>
                <c:pt idx="1">
                  <c:v>ОКУСО «Черемисиновский социально-реабилитационный центр для несовершеннолетних</c:v>
                </c:pt>
              </c:strCache>
            </c:strRef>
          </c:cat>
          <c:val>
            <c:numRef>
              <c:f>Лист1!$F$9:$F$10</c:f>
              <c:numCache>
                <c:formatCode>General</c:formatCode>
                <c:ptCount val="2"/>
                <c:pt idx="0">
                  <c:v>3</c:v>
                </c:pt>
                <c:pt idx="1">
                  <c:v>2.63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559360"/>
        <c:axId val="40618624"/>
        <c:axId val="0"/>
      </c:bar3DChart>
      <c:catAx>
        <c:axId val="40559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40618624"/>
        <c:crosses val="autoZero"/>
        <c:auto val="1"/>
        <c:lblAlgn val="ctr"/>
        <c:lblOffset val="100"/>
        <c:noMultiLvlLbl val="0"/>
      </c:catAx>
      <c:valAx>
        <c:axId val="406186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0559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0.93261</cdr:x>
      <cdr:y>0.13278</cdr:y>
    </cdr:from>
    <cdr:to>
      <cdr:x>1</cdr:x>
      <cdr:y>0.89915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09307" y="598860"/>
          <a:ext cx="448667" cy="3456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   I</a:t>
          </a:r>
        </a:p>
        <a:p xmlns:a="http://schemas.openxmlformats.org/drawingml/2006/main">
          <a:endParaRPr lang="en-US" sz="1200" b="1" dirty="0"/>
        </a:p>
        <a:p xmlns:a="http://schemas.openxmlformats.org/drawingml/2006/main">
          <a:endParaRPr lang="en-US" sz="1200" b="1" dirty="0" smtClean="0"/>
        </a:p>
        <a:p xmlns:a="http://schemas.openxmlformats.org/drawingml/2006/main">
          <a:endParaRPr lang="en-US" sz="1200" b="1" dirty="0" smtClean="0"/>
        </a:p>
        <a:p xmlns:a="http://schemas.openxmlformats.org/drawingml/2006/main">
          <a:endParaRPr lang="en-US" sz="1200" b="1" dirty="0" smtClean="0"/>
        </a:p>
        <a:p xmlns:a="http://schemas.openxmlformats.org/drawingml/2006/main">
          <a:r>
            <a:rPr lang="en-US" sz="1200" b="1" dirty="0" smtClean="0"/>
            <a:t>   I</a:t>
          </a:r>
        </a:p>
        <a:p xmlns:a="http://schemas.openxmlformats.org/drawingml/2006/main">
          <a:endParaRPr lang="en-US" sz="1200" b="1" dirty="0"/>
        </a:p>
        <a:p xmlns:a="http://schemas.openxmlformats.org/drawingml/2006/main">
          <a:endParaRPr lang="en-US" sz="1200" b="1" dirty="0" smtClean="0"/>
        </a:p>
        <a:p xmlns:a="http://schemas.openxmlformats.org/drawingml/2006/main">
          <a:endParaRPr lang="en-US" sz="1200" b="1" dirty="0"/>
        </a:p>
        <a:p xmlns:a="http://schemas.openxmlformats.org/drawingml/2006/main">
          <a:endParaRPr lang="en-US" sz="1200" b="1" dirty="0" smtClean="0"/>
        </a:p>
        <a:p xmlns:a="http://schemas.openxmlformats.org/drawingml/2006/main">
          <a:r>
            <a:rPr lang="en-US" sz="1200" b="1" dirty="0" smtClean="0"/>
            <a:t>  II</a:t>
          </a:r>
        </a:p>
        <a:p xmlns:a="http://schemas.openxmlformats.org/drawingml/2006/main">
          <a:endParaRPr lang="en-US" sz="1200" b="1" dirty="0"/>
        </a:p>
        <a:p xmlns:a="http://schemas.openxmlformats.org/drawingml/2006/main">
          <a:endParaRPr lang="en-US" sz="1200" b="1" dirty="0" smtClean="0"/>
        </a:p>
        <a:p xmlns:a="http://schemas.openxmlformats.org/drawingml/2006/main">
          <a:endParaRPr lang="en-US" sz="1200" b="1" dirty="0"/>
        </a:p>
        <a:p xmlns:a="http://schemas.openxmlformats.org/drawingml/2006/main">
          <a:endParaRPr lang="en-US" sz="1200" b="1" dirty="0" smtClean="0"/>
        </a:p>
        <a:p xmlns:a="http://schemas.openxmlformats.org/drawingml/2006/main">
          <a:r>
            <a:rPr lang="en-US" sz="1200" b="1" dirty="0" smtClean="0"/>
            <a:t>  III</a:t>
          </a:r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0.90017</cdr:x>
      <cdr:y>0.14875</cdr:y>
    </cdr:from>
    <cdr:to>
      <cdr:x>1</cdr:x>
      <cdr:y>0.85125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3283" y="670868"/>
          <a:ext cx="664691" cy="3168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 smtClean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b="1" dirty="0" smtClean="0"/>
            <a:t>I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1100" b="1" dirty="0" smtClean="0"/>
        </a:p>
        <a:p xmlns:a="http://schemas.openxmlformats.org/drawingml/2006/main">
          <a:endParaRPr lang="en-US" b="1" dirty="0" smtClean="0"/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1100" b="1" dirty="0" smtClean="0"/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1100" b="1" dirty="0" smtClean="0"/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1100" b="1" dirty="0" smtClean="0"/>
        </a:p>
        <a:p xmlns:a="http://schemas.openxmlformats.org/drawingml/2006/main">
          <a:endParaRPr lang="en-US" b="1" dirty="0"/>
        </a:p>
        <a:p xmlns:a="http://schemas.openxmlformats.org/drawingml/2006/main">
          <a:r>
            <a:rPr lang="en-US" sz="1100" b="1" dirty="0" smtClean="0"/>
            <a:t>II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0.86266</cdr:x>
      <cdr:y>0.34034</cdr:y>
    </cdr:from>
    <cdr:to>
      <cdr:x>1</cdr:x>
      <cdr:y>0.54309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43575" y="15349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      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200" b="1" dirty="0" smtClean="0"/>
            <a:t>         I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</cdr:x>
      <cdr:y>0.05802</cdr:y>
    </cdr:from>
    <cdr:to>
      <cdr:x>1</cdr:x>
      <cdr:y>0.22415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29600" y="319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0.91737</cdr:x>
      <cdr:y>0.05802</cdr:y>
    </cdr:from>
    <cdr:to>
      <cdr:x>1</cdr:x>
      <cdr:y>0.9215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8424" y="319312"/>
          <a:ext cx="755576" cy="4752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" b="1" dirty="0" smtClean="0"/>
        </a:p>
        <a:p xmlns:a="http://schemas.openxmlformats.org/drawingml/2006/main">
          <a:r>
            <a:rPr lang="en-US" b="1" dirty="0"/>
            <a:t> </a:t>
          </a:r>
          <a:r>
            <a:rPr lang="en-US" b="1" dirty="0" smtClean="0"/>
            <a:t>         </a:t>
          </a:r>
          <a:r>
            <a:rPr lang="en-US" sz="1100" b="1" dirty="0" smtClean="0"/>
            <a:t> I</a:t>
          </a:r>
        </a:p>
        <a:p xmlns:a="http://schemas.openxmlformats.org/drawingml/2006/main">
          <a:endParaRPr lang="en-US" sz="1100" b="1" dirty="0" smtClean="0"/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300" b="1" dirty="0" smtClean="0"/>
        </a:p>
        <a:p xmlns:a="http://schemas.openxmlformats.org/drawingml/2006/main">
          <a:r>
            <a:rPr lang="en-US" b="1" dirty="0" smtClean="0"/>
            <a:t>         II</a:t>
          </a:r>
        </a:p>
        <a:p xmlns:a="http://schemas.openxmlformats.org/drawingml/2006/main">
          <a:endParaRPr lang="en-US" sz="1000" b="1" dirty="0" smtClean="0"/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100" b="1" dirty="0" smtClean="0"/>
        </a:p>
        <a:p xmlns:a="http://schemas.openxmlformats.org/drawingml/2006/main">
          <a:r>
            <a:rPr lang="en-US" sz="1100" b="1" dirty="0" smtClean="0"/>
            <a:t>III</a:t>
          </a:r>
        </a:p>
        <a:p xmlns:a="http://schemas.openxmlformats.org/drawingml/2006/main">
          <a:endParaRPr lang="en-US" b="1" dirty="0" smtClean="0"/>
        </a:p>
        <a:p xmlns:a="http://schemas.openxmlformats.org/drawingml/2006/main">
          <a:endParaRPr lang="en-US" b="1" dirty="0" smtClean="0"/>
        </a:p>
        <a:p xmlns:a="http://schemas.openxmlformats.org/drawingml/2006/main">
          <a:r>
            <a:rPr lang="en-US" b="1" dirty="0" smtClean="0"/>
            <a:t>IV</a:t>
          </a:r>
        </a:p>
        <a:p xmlns:a="http://schemas.openxmlformats.org/drawingml/2006/main">
          <a:endParaRPr lang="en-US" sz="1100" b="1" dirty="0" smtClean="0"/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200" b="1" dirty="0" smtClean="0"/>
        </a:p>
        <a:p xmlns:a="http://schemas.openxmlformats.org/drawingml/2006/main">
          <a:r>
            <a:rPr lang="en-US" sz="1100" b="1" dirty="0" smtClean="0"/>
            <a:t>V</a:t>
          </a:r>
        </a:p>
        <a:p xmlns:a="http://schemas.openxmlformats.org/drawingml/2006/main">
          <a:endParaRPr lang="en-US" b="1" dirty="0" smtClean="0"/>
        </a:p>
        <a:p xmlns:a="http://schemas.openxmlformats.org/drawingml/2006/main">
          <a:endParaRPr lang="en-US" sz="1200" b="1" dirty="0" smtClean="0"/>
        </a:p>
        <a:p xmlns:a="http://schemas.openxmlformats.org/drawingml/2006/main">
          <a:r>
            <a:rPr lang="en-US" b="1" dirty="0" smtClean="0"/>
            <a:t>VI</a:t>
          </a:r>
        </a:p>
        <a:p xmlns:a="http://schemas.openxmlformats.org/drawingml/2006/main">
          <a:endParaRPr lang="en-US" sz="1100" b="1" dirty="0" smtClean="0"/>
        </a:p>
        <a:p xmlns:a="http://schemas.openxmlformats.org/drawingml/2006/main">
          <a:endParaRPr lang="en-US" sz="1200" b="1" dirty="0"/>
        </a:p>
        <a:p xmlns:a="http://schemas.openxmlformats.org/drawingml/2006/main">
          <a:r>
            <a:rPr lang="en-US" sz="1100" b="1" dirty="0" smtClean="0"/>
            <a:t>VII</a:t>
          </a:r>
        </a:p>
        <a:p xmlns:a="http://schemas.openxmlformats.org/drawingml/2006/main">
          <a:endParaRPr lang="en-US" b="1" dirty="0" smtClean="0"/>
        </a:p>
        <a:p xmlns:a="http://schemas.openxmlformats.org/drawingml/2006/main">
          <a:endParaRPr lang="en-US" b="1" dirty="0"/>
        </a:p>
        <a:p xmlns:a="http://schemas.openxmlformats.org/drawingml/2006/main">
          <a:r>
            <a:rPr lang="en-US" b="1" dirty="0" smtClean="0"/>
            <a:t>VII</a:t>
          </a:r>
        </a:p>
        <a:p xmlns:a="http://schemas.openxmlformats.org/drawingml/2006/main">
          <a:endParaRPr lang="en-US" sz="1100" b="1" dirty="0" smtClean="0"/>
        </a:p>
        <a:p xmlns:a="http://schemas.openxmlformats.org/drawingml/2006/main">
          <a:endParaRPr lang="en-US" sz="1400" b="1" dirty="0"/>
        </a:p>
        <a:p xmlns:a="http://schemas.openxmlformats.org/drawingml/2006/main">
          <a:r>
            <a:rPr lang="en-US" sz="1100" b="1" dirty="0" smtClean="0"/>
            <a:t>IX</a:t>
          </a:r>
        </a:p>
        <a:p xmlns:a="http://schemas.openxmlformats.org/drawingml/2006/main">
          <a:endParaRPr lang="en-US" dirty="0" smtClean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0.91935</cdr:x>
      <cdr:y>0.04938</cdr:y>
    </cdr:from>
    <cdr:to>
      <cdr:x>0.96774</cdr:x>
      <cdr:y>0.87654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8912" y="288032"/>
          <a:ext cx="432048" cy="4824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0.89759</cdr:x>
      <cdr:y>0.06173</cdr:y>
    </cdr:from>
    <cdr:to>
      <cdr:x>1</cdr:x>
      <cdr:y>0.88889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14592" y="360040"/>
          <a:ext cx="914400" cy="4824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 smtClean="0"/>
            <a:t>      X</a:t>
          </a:r>
        </a:p>
        <a:p xmlns:a="http://schemas.openxmlformats.org/drawingml/2006/main">
          <a:endParaRPr lang="en-US" sz="1100" b="1" dirty="0" smtClean="0"/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400" b="1" dirty="0" smtClean="0"/>
        </a:p>
        <a:p xmlns:a="http://schemas.openxmlformats.org/drawingml/2006/main">
          <a:r>
            <a:rPr lang="en-US" sz="1100" b="1" dirty="0" smtClean="0"/>
            <a:t>  XI</a:t>
          </a:r>
        </a:p>
        <a:p xmlns:a="http://schemas.openxmlformats.org/drawingml/2006/main">
          <a:r>
            <a:rPr lang="en-US" b="1" dirty="0" smtClean="0"/>
            <a:t>  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400" b="1" dirty="0" smtClean="0"/>
        </a:p>
        <a:p xmlns:a="http://schemas.openxmlformats.org/drawingml/2006/main">
          <a:r>
            <a:rPr lang="en-US" b="1" dirty="0" smtClean="0"/>
            <a:t> XII</a:t>
          </a:r>
        </a:p>
        <a:p xmlns:a="http://schemas.openxmlformats.org/drawingml/2006/main">
          <a:endParaRPr lang="en-US" sz="1600" b="1" dirty="0" smtClean="0"/>
        </a:p>
        <a:p xmlns:a="http://schemas.openxmlformats.org/drawingml/2006/main">
          <a:endParaRPr lang="en-US" b="1" dirty="0"/>
        </a:p>
        <a:p xmlns:a="http://schemas.openxmlformats.org/drawingml/2006/main">
          <a:r>
            <a:rPr lang="en-US" b="1" dirty="0" smtClean="0"/>
            <a:t> XII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b="1" dirty="0" smtClean="0"/>
        </a:p>
        <a:p xmlns:a="http://schemas.openxmlformats.org/drawingml/2006/main">
          <a:r>
            <a:rPr lang="en-US" b="1" dirty="0" smtClean="0"/>
            <a:t> XIV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b="1" dirty="0" smtClean="0"/>
        </a:p>
        <a:p xmlns:a="http://schemas.openxmlformats.org/drawingml/2006/main">
          <a:r>
            <a:rPr lang="en-US" b="1" dirty="0" smtClean="0"/>
            <a:t> XV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b="1" dirty="0" smtClean="0"/>
        </a:p>
        <a:p xmlns:a="http://schemas.openxmlformats.org/drawingml/2006/main">
          <a:endParaRPr lang="en-US" sz="500" b="1" dirty="0" smtClean="0"/>
        </a:p>
        <a:p xmlns:a="http://schemas.openxmlformats.org/drawingml/2006/main">
          <a:r>
            <a:rPr lang="en-US" b="1" dirty="0" smtClean="0"/>
            <a:t>XVI</a:t>
          </a:r>
        </a:p>
        <a:p xmlns:a="http://schemas.openxmlformats.org/drawingml/2006/main">
          <a:endParaRPr lang="en-US" b="1" dirty="0" smtClean="0"/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900" b="1" dirty="0" smtClean="0"/>
        </a:p>
        <a:p xmlns:a="http://schemas.openxmlformats.org/drawingml/2006/main">
          <a:r>
            <a:rPr lang="en-US" b="1" dirty="0" smtClean="0"/>
            <a:t>XVII</a:t>
          </a:r>
        </a:p>
        <a:p xmlns:a="http://schemas.openxmlformats.org/drawingml/2006/main">
          <a:endParaRPr lang="en-US" sz="2000" b="1" dirty="0"/>
        </a:p>
        <a:p xmlns:a="http://schemas.openxmlformats.org/drawingml/2006/main">
          <a:r>
            <a:rPr lang="en-US" b="1" dirty="0" smtClean="0"/>
            <a:t>XVIII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0.89676</cdr:x>
      <cdr:y>0.06329</cdr:y>
    </cdr:from>
    <cdr:to>
      <cdr:x>1</cdr:x>
      <cdr:y>0.88608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42584" y="360040"/>
          <a:ext cx="914400" cy="4680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     XIX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1200" b="1" dirty="0" smtClean="0"/>
        </a:p>
        <a:p xmlns:a="http://schemas.openxmlformats.org/drawingml/2006/main">
          <a:r>
            <a:rPr lang="en-US" b="1" dirty="0" smtClean="0"/>
            <a:t>   XX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1400" b="1" dirty="0" smtClean="0"/>
        </a:p>
        <a:p xmlns:a="http://schemas.openxmlformats.org/drawingml/2006/main">
          <a:r>
            <a:rPr lang="en-US" sz="1100" b="1" dirty="0" smtClean="0"/>
            <a:t>  XXI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1400" b="1" dirty="0" smtClean="0"/>
        </a:p>
        <a:p xmlns:a="http://schemas.openxmlformats.org/drawingml/2006/main">
          <a:r>
            <a:rPr lang="en-US" b="1" dirty="0"/>
            <a:t> </a:t>
          </a:r>
          <a:r>
            <a:rPr lang="en-US" b="1" dirty="0" smtClean="0"/>
            <a:t> XXII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b="1" dirty="0" smtClean="0"/>
        </a:p>
        <a:p xmlns:a="http://schemas.openxmlformats.org/drawingml/2006/main">
          <a:r>
            <a:rPr lang="en-US" sz="1100" b="1" dirty="0" smtClean="0"/>
            <a:t>  XXIII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1100" b="1" dirty="0" smtClean="0"/>
        </a:p>
        <a:p xmlns:a="http://schemas.openxmlformats.org/drawingml/2006/main">
          <a:endParaRPr lang="en-US" sz="400" b="1" dirty="0" smtClean="0"/>
        </a:p>
        <a:p xmlns:a="http://schemas.openxmlformats.org/drawingml/2006/main">
          <a:r>
            <a:rPr lang="en-US" b="1" dirty="0" smtClean="0"/>
            <a:t>  XXIV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sz="1400" b="1" dirty="0" smtClean="0"/>
        </a:p>
        <a:p xmlns:a="http://schemas.openxmlformats.org/drawingml/2006/main">
          <a:r>
            <a:rPr lang="en-US" sz="1100" b="1" dirty="0" smtClean="0"/>
            <a:t>  XXV</a:t>
          </a:r>
        </a:p>
        <a:p xmlns:a="http://schemas.openxmlformats.org/drawingml/2006/main">
          <a:endParaRPr lang="en-US" sz="1100" b="1" dirty="0" smtClean="0"/>
        </a:p>
        <a:p xmlns:a="http://schemas.openxmlformats.org/drawingml/2006/main">
          <a:endParaRPr lang="en-US" sz="1100" b="1" dirty="0" smtClean="0"/>
        </a:p>
        <a:p xmlns:a="http://schemas.openxmlformats.org/drawingml/2006/main">
          <a:r>
            <a:rPr lang="en-US" b="1" dirty="0" smtClean="0"/>
            <a:t> XXVI</a:t>
          </a:r>
        </a:p>
        <a:p xmlns:a="http://schemas.openxmlformats.org/drawingml/2006/main">
          <a:endParaRPr lang="en-US" b="1" dirty="0"/>
        </a:p>
        <a:p xmlns:a="http://schemas.openxmlformats.org/drawingml/2006/main">
          <a:endParaRPr lang="en-US" b="1" dirty="0" smtClean="0"/>
        </a:p>
        <a:p xmlns:a="http://schemas.openxmlformats.org/drawingml/2006/main">
          <a:r>
            <a:rPr lang="en-US" sz="1100" b="1" dirty="0" smtClean="0"/>
            <a:t> XXVII</a:t>
          </a:r>
          <a:endParaRPr lang="ru-RU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0.86266</cdr:x>
      <cdr:y>0.35125</cdr:y>
    </cdr:from>
    <cdr:to>
      <cdr:x>1</cdr:x>
      <cdr:y>0.554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43575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0.86266</cdr:x>
      <cdr:y>0.38318</cdr:y>
    </cdr:from>
    <cdr:to>
      <cdr:x>1</cdr:x>
      <cdr:y>0.58593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43575" y="17281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  I</a:t>
          </a:r>
          <a:endParaRPr lang="ru-RU" sz="1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951B7C-5B79-469C-87B4-3AF294DA31DF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22B8F6-46D8-4F48-9D13-7738A6E0D7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68363" y="1773238"/>
            <a:ext cx="8275637" cy="388778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Независимая 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качества оказания социальных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 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государственными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учреждениями социального обслуживания населения, подведомственными комитету Социального обеспечения 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Курской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ru-RU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128711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2016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201" y="667823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Курский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институт социального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образования (филиал) Российского государственного социального университета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6711" y="6486449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Социально-реабилитационные центры для несовершеннолетних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716" y="133261"/>
            <a:ext cx="87317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IV. Показатели, характеризующие доброжелательность, вежливость, компетентность работников организаций  социального обслуживания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460570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Социально-реабилитационные центры для несовершеннолетних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Показатели, характеризующие удовлетворенность качеством оказания услуг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8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16" y="133261"/>
            <a:ext cx="8802175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ПОКАЗАТЕЛИ, ХАРАКТЕРИЗУЮЩИЕ ОТКРЫТОСТЬ И ДОСТУПНОСТЬ ИНФОРМАЦИИ ОБ ОРГАНИЗАЦИИ  СОЦИАЛЬНОГО ОБСЛУЖИВАНИЯ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6486449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Социальные приюты для детей и подростков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825997"/>
              </p:ext>
            </p:extLst>
          </p:nvPr>
        </p:nvGraphicFramePr>
        <p:xfrm>
          <a:off x="1547664" y="1556792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II. 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16" y="6495075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Социальные приюты для детей и подростков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189548"/>
              </p:ext>
            </p:extLst>
          </p:nvPr>
        </p:nvGraphicFramePr>
        <p:xfrm>
          <a:off x="1475656" y="1124744"/>
          <a:ext cx="6657975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95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III. Показатели, характеризующие время ожидания предоставления социальной услуги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972" y="645205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Социальные приюты для детей и подростков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98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6711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Социальные приюты для детей и подростков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716" y="133261"/>
            <a:ext cx="87317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IV. Показатели, характеризующие доброжелательность, вежливость, компетентность работников организаций  социального обслуживания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9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495075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Социальные приюты для детей и подростков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Показатели, характеризующие удовлетворенность качеством оказания услуг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132662"/>
              </p:ext>
            </p:extLst>
          </p:nvPr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4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16" y="133261"/>
            <a:ext cx="8802175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ПОКАЗАТЕЛИ, ХАРАКТЕРИЗУЮЩИЕ ОТКРЫТОСТЬ И ДОСТУПНОСТЬ ИНФОРМАЦИИ ОБ ОРГАНИЗАЦИИ  СОЦИАЛЬНОГО ОБСЛУЖИВАНИЯ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112" y="6495075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Социальный профессионально-реабилитационный </a:t>
            </a:r>
            <a:r>
              <a:rPr lang="ru-RU" dirty="0" smtClean="0"/>
              <a:t>центр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87550"/>
              </p:ext>
            </p:extLst>
          </p:nvPr>
        </p:nvGraphicFramePr>
        <p:xfrm>
          <a:off x="1115616" y="1484784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57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II. 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15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Социальный профессионально-реабилитационный </a:t>
            </a:r>
            <a:r>
              <a:rPr lang="ru-RU" dirty="0" smtClean="0"/>
              <a:t>центр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33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III. Показатели, характеризующие время ожидания предоставления социальной услуги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715" y="6469196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Социальный профессионально-реабилитационный </a:t>
            </a:r>
            <a:r>
              <a:rPr lang="ru-RU" dirty="0" smtClean="0"/>
              <a:t>центр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75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16" y="133261"/>
            <a:ext cx="8802175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ПОКАЗАТЕЛИ, ХАРАКТЕРИЗУЮЩИЕ ОТКРЫТОСТЬ И ДОСТУПНОСТЬ ИНФОРМАЦИИ ОБ ОРГАНИЗАЦИИ  СОЦИАЛЬНОГО ОБСЛУЖИВАНИЯ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112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Центры социальной помощи семье и детям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38738"/>
              </p:ext>
            </p:extLst>
          </p:nvPr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2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2716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Социальные приюты для детей и подростков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716" y="133261"/>
            <a:ext cx="87317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IV. Показатели, характеризующие доброжелательность, вежливость, компетентность работников организаций  социального обслуживания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0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504" y="6555148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Социальные приюты для детей и подростков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Показатели, характеризующие удовлетворенность качеством оказания услуг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6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083" y="6488668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Рейтинг. Центры </a:t>
            </a:r>
            <a:r>
              <a:rPr lang="ru-RU" dirty="0"/>
              <a:t>социальной помощи семье и детям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623602"/>
              </p:ext>
            </p:extLst>
          </p:nvPr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27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10" y="648866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Рейтинг</a:t>
            </a:r>
            <a:r>
              <a:rPr lang="ru-RU" dirty="0"/>
              <a:t>. Социально-реабилитационные центры для несовершеннолетних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42622"/>
              </p:ext>
            </p:extLst>
          </p:nvPr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99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486449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Рейтинг</a:t>
            </a:r>
            <a:r>
              <a:rPr lang="ru-RU" dirty="0"/>
              <a:t>. Социальные приюты для детей и подростков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592209"/>
              </p:ext>
            </p:extLst>
          </p:nvPr>
        </p:nvGraphicFramePr>
        <p:xfrm>
          <a:off x="1187624" y="1196752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7524327" y="1988840"/>
            <a:ext cx="664691" cy="31683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 smtClean="0"/>
          </a:p>
          <a:p>
            <a:endParaRPr lang="en-US" dirty="0"/>
          </a:p>
          <a:p>
            <a:r>
              <a:rPr lang="en-US" sz="1100" b="1" dirty="0" smtClean="0"/>
              <a:t>  I</a:t>
            </a:r>
            <a:endParaRPr lang="en-US" sz="1100" b="1" dirty="0" smtClean="0"/>
          </a:p>
          <a:p>
            <a:endParaRPr lang="en-US" b="1" dirty="0"/>
          </a:p>
          <a:p>
            <a:endParaRPr lang="en-US" sz="1100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sz="1100" b="1" dirty="0" smtClean="0"/>
          </a:p>
          <a:p>
            <a:endParaRPr lang="en-US" b="1" dirty="0"/>
          </a:p>
          <a:p>
            <a:endParaRPr lang="en-US" sz="1100" b="1" dirty="0" smtClean="0"/>
          </a:p>
          <a:p>
            <a:endParaRPr lang="en-US" b="1" dirty="0"/>
          </a:p>
          <a:p>
            <a:endParaRPr lang="en-US" sz="1100" b="1" dirty="0" smtClean="0"/>
          </a:p>
          <a:p>
            <a:endParaRPr lang="en-US" b="1" dirty="0"/>
          </a:p>
          <a:p>
            <a:r>
              <a:rPr lang="en-US" sz="1100" b="1" dirty="0" smtClean="0"/>
              <a:t>  II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2809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7699" y="6488668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Рейтинг</a:t>
            </a:r>
            <a:r>
              <a:rPr lang="ru-RU" dirty="0"/>
              <a:t>. Социальные приюты для детей и подростков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009092"/>
              </p:ext>
            </p:extLst>
          </p:nvPr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26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16" y="133261"/>
            <a:ext cx="8802175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ПОКАЗАТЕЛИ, ХАРАКТЕРИЗУЮЩИЕ ОТКРЫТОСТЬ И ДОСТУПНОСТЬ ИНФОРМАЦИИ ОБ ОРГАНИЗАЦИИ  СОЦИАЛЬНОГО ОБСЛУЖИВАНИЯ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696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632617"/>
              </p:ext>
            </p:extLst>
          </p:nvPr>
        </p:nvGraphicFramePr>
        <p:xfrm>
          <a:off x="107505" y="1053962"/>
          <a:ext cx="8927386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19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16" y="133261"/>
            <a:ext cx="8802175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ПОКАЗАТЕЛИ, ХАРАКТЕРИЗУЮЩИЕ ОТКРЫТОСТЬ И ДОСТУПНОСТЬ ИНФОРМАЦИИ ОБ ОРГАНИЗАЦИИ  СОЦИАЛЬНОГО ОБСЛУЖИВАНИЯ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6486449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548188"/>
              </p:ext>
            </p:extLst>
          </p:nvPr>
        </p:nvGraphicFramePr>
        <p:xfrm>
          <a:off x="1" y="908720"/>
          <a:ext cx="9144000" cy="557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19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16" y="133261"/>
            <a:ext cx="8802175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ПОКАЗАТЕЛИ, ХАРАКТЕРИЗУЮЩИЕ ОТКРЫТОСТЬ И ДОСТУПНОСТЬ ИНФОРМАЦИИ ОБ ОРГАНИЗАЦИИ  СОЦИАЛЬНОГО ОБСЛУЖИВАНИЯ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518" y="6477822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794130"/>
              </p:ext>
            </p:extLst>
          </p:nvPr>
        </p:nvGraphicFramePr>
        <p:xfrm>
          <a:off x="107504" y="836711"/>
          <a:ext cx="8927387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19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II. 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638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907742"/>
              </p:ext>
            </p:extLst>
          </p:nvPr>
        </p:nvGraphicFramePr>
        <p:xfrm>
          <a:off x="122160" y="836712"/>
          <a:ext cx="8911284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8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II. 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15" y="6546522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социальной помощи семье и детям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091905"/>
              </p:ext>
            </p:extLst>
          </p:nvPr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26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II. 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137" y="6477822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803028"/>
              </p:ext>
            </p:extLst>
          </p:nvPr>
        </p:nvGraphicFramePr>
        <p:xfrm>
          <a:off x="486467" y="835284"/>
          <a:ext cx="829627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8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II. 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16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35054"/>
              </p:ext>
            </p:extLst>
          </p:nvPr>
        </p:nvGraphicFramePr>
        <p:xfrm>
          <a:off x="107504" y="733424"/>
          <a:ext cx="9017692" cy="564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8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III. Показатели, характеризующие время ожидания предоставления социальной услуги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716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113573"/>
              </p:ext>
            </p:extLst>
          </p:nvPr>
        </p:nvGraphicFramePr>
        <p:xfrm>
          <a:off x="107504" y="733424"/>
          <a:ext cx="9036496" cy="543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7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III. Показатели, характеризующие время ожидания предоставления социальной услуги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683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667918"/>
              </p:ext>
            </p:extLst>
          </p:nvPr>
        </p:nvGraphicFramePr>
        <p:xfrm>
          <a:off x="0" y="733424"/>
          <a:ext cx="8892480" cy="557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7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III. Показатели, характеризующие время ожидания предоставления социальной услуги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716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391447"/>
              </p:ext>
            </p:extLst>
          </p:nvPr>
        </p:nvGraphicFramePr>
        <p:xfrm>
          <a:off x="107504" y="733424"/>
          <a:ext cx="9036496" cy="550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7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2716" y="6469196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716" y="133261"/>
            <a:ext cx="87317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IV. Показатели, характеризующие доброжелательность, вежливость, компетентность работников организаций  социального обслуживания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008237"/>
              </p:ext>
            </p:extLst>
          </p:nvPr>
        </p:nvGraphicFramePr>
        <p:xfrm>
          <a:off x="24061" y="733425"/>
          <a:ext cx="9119939" cy="564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63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2716" y="6503702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716" y="133261"/>
            <a:ext cx="87317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IV. Показатели, характеризующие доброжелательность, вежливость, компетентность работников организаций  социального обслуживания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876933"/>
              </p:ext>
            </p:extLst>
          </p:nvPr>
        </p:nvGraphicFramePr>
        <p:xfrm>
          <a:off x="107504" y="733424"/>
          <a:ext cx="8856983" cy="550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63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2716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716" y="133261"/>
            <a:ext cx="87317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IV. Показатели, характеризующие доброжелательность, вежливость, компетентность работников организаций  социального обслуживания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524134"/>
              </p:ext>
            </p:extLst>
          </p:nvPr>
        </p:nvGraphicFramePr>
        <p:xfrm>
          <a:off x="35497" y="748312"/>
          <a:ext cx="9000998" cy="563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63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111" y="6488668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Показатели, характеризующие удовлетворенность качеством оказания услуг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65806"/>
              </p:ext>
            </p:extLst>
          </p:nvPr>
        </p:nvGraphicFramePr>
        <p:xfrm>
          <a:off x="0" y="733424"/>
          <a:ext cx="9036496" cy="564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9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488668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Показатели, характеризующие удовлетворенность качеством оказания услуг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865431"/>
              </p:ext>
            </p:extLst>
          </p:nvPr>
        </p:nvGraphicFramePr>
        <p:xfrm>
          <a:off x="107504" y="733424"/>
          <a:ext cx="8856984" cy="564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9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III. Показатели, характеризующие время ожидания предоставления социальной услуги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716" y="6486449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социальной помощи семье и детям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310847"/>
              </p:ext>
            </p:extLst>
          </p:nvPr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37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477822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(комплексные центры) социального обслуживания населения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Показатели, характеризующие удовлетворенность качеством оказания услуг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538434"/>
              </p:ext>
            </p:extLst>
          </p:nvPr>
        </p:nvGraphicFramePr>
        <p:xfrm>
          <a:off x="323528" y="733424"/>
          <a:ext cx="8568952" cy="574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9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16" y="133261"/>
            <a:ext cx="8802175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ПОКАЗАТЕЛИ, ХАРАКТЕРИЗУЮЩИЕ ОТКРЫТОСТЬ И ДОСТУПНОСТЬ ИНФОРМАЦИИ ОБ ОРГАНИЗАЦИИ  СОЦИАЛЬНОГО ОБСЛУЖИВАНИЯ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Социально-реабилитационные центры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121766"/>
              </p:ext>
            </p:extLst>
          </p:nvPr>
        </p:nvGraphicFramePr>
        <p:xfrm>
          <a:off x="1304815" y="1484784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31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II. 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16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Социально-реабилитационные центры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5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III. Показатели, характеризующие время ожидания предоставления социальной услуги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076" y="6486449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Социально-реабилитационные центры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4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2716" y="6486449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Социально-реабилитационные центры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716" y="133261"/>
            <a:ext cx="87317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IV. Показатели, характеризующие доброжелательность, вежливость, компетентность работников организаций  социального обслуживания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01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488668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Социально-реабилитационные </a:t>
            </a:r>
            <a:r>
              <a:rPr lang="ru-RU" dirty="0"/>
              <a:t>центры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Показатели, характеризующие удовлетворенность качеством оказания услуг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607522"/>
              </p:ext>
            </p:extLst>
          </p:nvPr>
        </p:nvGraphicFramePr>
        <p:xfrm>
          <a:off x="1187624" y="1340768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0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237575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Рейтинг</a:t>
            </a:r>
            <a:r>
              <a:rPr lang="ru-RU" dirty="0"/>
              <a:t>. 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498398"/>
              </p:ext>
            </p:extLst>
          </p:nvPr>
        </p:nvGraphicFramePr>
        <p:xfrm>
          <a:off x="0" y="733424"/>
          <a:ext cx="9144000" cy="550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3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196662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Рейтинг</a:t>
            </a:r>
            <a:r>
              <a:rPr lang="ru-RU" dirty="0"/>
              <a:t>. 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151399"/>
              </p:ext>
            </p:extLst>
          </p:nvPr>
        </p:nvGraphicFramePr>
        <p:xfrm>
          <a:off x="107504" y="548680"/>
          <a:ext cx="8928992" cy="583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3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211696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Рейтинг</a:t>
            </a:r>
            <a:r>
              <a:rPr lang="ru-RU" dirty="0"/>
              <a:t>. Центры (комплексные центры) социального обслуживания населения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944966"/>
              </p:ext>
            </p:extLst>
          </p:nvPr>
        </p:nvGraphicFramePr>
        <p:xfrm>
          <a:off x="107504" y="692696"/>
          <a:ext cx="8856984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3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716" y="6477822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Рейтинг</a:t>
            </a:r>
            <a:r>
              <a:rPr lang="ru-RU" dirty="0"/>
              <a:t>. </a:t>
            </a:r>
            <a:r>
              <a:rPr lang="ru-RU" dirty="0" smtClean="0"/>
              <a:t>Социально-реабилитационные </a:t>
            </a:r>
            <a:r>
              <a:rPr lang="ru-RU" dirty="0"/>
              <a:t>центры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694716"/>
              </p:ext>
            </p:extLst>
          </p:nvPr>
        </p:nvGraphicFramePr>
        <p:xfrm>
          <a:off x="1043608" y="1340768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27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2716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социальной помощи семье и детям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716" y="133261"/>
            <a:ext cx="87317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IV. Показатели, характеризующие доброжелательность, вежливость, компетентность работников организаций  социального обслуживания</a:t>
            </a:r>
            <a:endParaRPr lang="ru-RU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274402"/>
              </p:ext>
            </p:extLst>
          </p:nvPr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54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9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080" y="6477822"/>
            <a:ext cx="8803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Центры социальной помощи семье и детям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133261"/>
            <a:ext cx="880217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Показатели, характеризующие удовлетворенность качеством оказания услуг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939844"/>
              </p:ext>
            </p:extLst>
          </p:nvPr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716" y="133261"/>
            <a:ext cx="8802175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ПОКАЗАТЕЛИ, ХАРАКТЕРИЗУЮЩИЕ ОТКРЫТОСТЬ И ДОСТУПНОСТЬ ИНФОРМАЦИИ ОБ ОРГАНИЗАЦИИ  СОЦИАЛЬНОГО ОБСЛУЖИВАНИЯ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716" y="6486449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Социально-реабилитационные центры для несовершеннолетних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052316"/>
              </p:ext>
            </p:extLst>
          </p:nvPr>
        </p:nvGraphicFramePr>
        <p:xfrm>
          <a:off x="1475656" y="1268760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1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92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II. Показатели, характеризующие комфортность условий предоставления социальных услуг и доступность их получения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716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Социально-реабилитационные центры для несовершеннолетних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4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16" y="133261"/>
            <a:ext cx="880377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III. Показатели, характеризующие время ожидания предоставления социальной услуги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716" y="6488668"/>
            <a:ext cx="880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Социально-реабилитационные центры для несовершеннолетних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243012" y="1173956"/>
          <a:ext cx="6657975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41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572</TotalTime>
  <Words>874</Words>
  <Application>Microsoft Office PowerPoint</Application>
  <PresentationFormat>Экран (4:3)</PresentationFormat>
  <Paragraphs>223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Аспект</vt:lpstr>
      <vt:lpstr>Независимая оценка качества оказания социальных услуг государственными учреждениями социального обслуживания населения, подведомственными комитету Социального обеспечения Курской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57</cp:revision>
  <dcterms:created xsi:type="dcterms:W3CDTF">2015-12-25T11:41:01Z</dcterms:created>
  <dcterms:modified xsi:type="dcterms:W3CDTF">2016-12-02T09:12:33Z</dcterms:modified>
</cp:coreProperties>
</file>